
<file path=[Content_Types].xml><?xml version="1.0" encoding="utf-8"?>
<Types xmlns="http://schemas.openxmlformats.org/package/2006/content-types">
  <Default Extension="wdp" ContentType="image/vnd.ms-photo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7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s/slide18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5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firstSlideNum="1" mc:Ignorable="p14 p15">
  <p:sldMasterIdLst>
    <p:sldMasterId id="2147483648" r:id="rId0"/>
  </p:sldMasterIdLst>
  <p:notesMasterIdLst>
    <p:notesMasterId r:id="rId24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>
        <p14:section name="PPT" id="{FF62AEE2-A5B9-4440-8E1C-73C5DAFD768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声明及注意事项" id="{D8688A0C-73AD-4D25-A8BE-8A6F5FA198BD}">
          <p14:sldIdLst/>
        </p14:section>
      </p14:sectionLst>
    </p:ext>
    <p:ext uri="{EFAFB233-063F-42B5-8137-9DF3F51BA10A}">
      <p15:sldGuideLst>
        <p15:guide id="1" pos="7256" userDrawn="true">
          <p15:clr>
            <a:srgbClr val="A4A3A4"/>
          </p15:clr>
        </p15:guide>
        <p15:guide id="2" orient="horz" pos="648" userDrawn="true">
          <p15:clr>
            <a:srgbClr val="A4A3A4"/>
          </p15:clr>
        </p15:guide>
        <p15:guide id="3" orient="horz" pos="845" userDrawn="true">
          <p15:clr>
            <a:srgbClr val="A4A3A4"/>
          </p15:clr>
        </p15:guide>
        <p15:guide id="4" orient="horz" pos="3362" userDrawn="true">
          <p15:clr>
            <a:srgbClr val="A4A3A4"/>
          </p15:clr>
        </p15:guide>
        <p15:guide id="5" orient="horz" pos="1593" userDrawn="true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>
  <p:clrMru>
    <a:srgbClr val="48494C"/>
    <a:srgbClr val="A73A37"/>
    <a:srgbClr val="2F0C0B"/>
    <a:srgbClr val="E6E6E6"/>
    <a:srgbClr val="3C3D3E"/>
    <a:srgbClr val="232425"/>
    <a:srgbClr val="464849"/>
    <a:srgbClr val="38393C"/>
    <a:srgbClr val="494A4D"/>
    <a:srgbClr val="A93B38"/>
  </p:clrMru>
  <p:extLst>
    <p:ext uri="{E76CE94A-603C-4142-B9EB-6D1370010A27}"/>
    <p:ext uri="{D31A062A-798A-4329-ABDD-BBA856620510}"/>
    <p:ext uri="{FD5EFAAD-0ECE-453E-9831-46B23BE46B34}"/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>
  <p:normalViewPr>
    <p:restoredLeft sz="15843" autoAdjust="false"/>
    <p:restoredTop sz="94690"/>
  </p:normalViewPr>
  <p:slideViewPr>
    <p:cSldViewPr snapToGrid="false" showGuides="true">
      <p:cViewPr varScale="true">
        <p:scale>
          <a:sx n="59" d="100"/>
          <a:sy n="59" d="100"/>
        </p:scale>
        <p:origin x="63" y="720"/>
      </p:cViewPr>
      <p:guideLst>
        <p:guide pos="7256"/>
        <p:guide orient="horz" pos="648"/>
        <p:guide orient="horz" pos="845"/>
        <p:guide orient="horz" pos="3362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3318"/>
    </p:cViewPr>
  </p:sorterViewPr>
  <p:gridSpacing cx="72008" cy="72008"/>
</p:viewPr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8" Type="http://schemas.openxmlformats.org/officeDocument/2006/relationships/slide" Target="slides/slide8.xml" /><Relationship Id="rId7" Type="http://schemas.openxmlformats.org/officeDocument/2006/relationships/slide" Target="slides/slide7.xml" /><Relationship Id="rId6" Type="http://schemas.openxmlformats.org/officeDocument/2006/relationships/slide" Target="slides/slide6.xml" /><Relationship Id="rId5" Type="http://schemas.openxmlformats.org/officeDocument/2006/relationships/slide" Target="slides/slide5.xml" /><Relationship Id="rId4" Type="http://schemas.openxmlformats.org/officeDocument/2006/relationships/slide" Target="slides/slide4.xml" /><Relationship Id="rId26" Type="http://schemas.openxmlformats.org/officeDocument/2006/relationships/tableStyles" Target="tableStyles.xml" /><Relationship Id="rId3" Type="http://schemas.openxmlformats.org/officeDocument/2006/relationships/slide" Target="slides/slide3.xml" /><Relationship Id="rId23" Type="http://schemas.openxmlformats.org/officeDocument/2006/relationships/slide" Target="slides/slide23.xml" /><Relationship Id="rId27" Type="http://schemas.openxmlformats.org/officeDocument/2006/relationships/viewProps" Target="viewProps.xml" /><Relationship Id="rId13" Type="http://schemas.openxmlformats.org/officeDocument/2006/relationships/slide" Target="slides/slide13.xml" /><Relationship Id="rId22" Type="http://schemas.openxmlformats.org/officeDocument/2006/relationships/slide" Target="slides/slide22.xml" /><Relationship Id="rId18" Type="http://schemas.openxmlformats.org/officeDocument/2006/relationships/slide" Target="slides/slide18.xml" /><Relationship Id="rId19" Type="http://schemas.openxmlformats.org/officeDocument/2006/relationships/slide" Target="slides/slide19.xml" /><Relationship Id="rId10" Type="http://schemas.openxmlformats.org/officeDocument/2006/relationships/slide" Target="slides/slide10.xml" /><Relationship Id="rId25" Type="http://schemas.openxmlformats.org/officeDocument/2006/relationships/presProps" Target="presProps.xml" /><Relationship Id="rId11" Type="http://schemas.openxmlformats.org/officeDocument/2006/relationships/slide" Target="slides/slide11.xml" /><Relationship Id="rId0" Type="http://schemas.openxmlformats.org/officeDocument/2006/relationships/slideMaster" Target="slideMasters/slideMaster1.xml" /><Relationship Id="rId1" Type="http://schemas.openxmlformats.org/officeDocument/2006/relationships/slide" Target="slides/slide1.xml" /><Relationship Id="rId20" Type="http://schemas.openxmlformats.org/officeDocument/2006/relationships/slide" Target="slides/slide20.xml" /><Relationship Id="rId14" Type="http://schemas.openxmlformats.org/officeDocument/2006/relationships/slide" Target="slides/slide14.xml" /><Relationship Id="rId15" Type="http://schemas.openxmlformats.org/officeDocument/2006/relationships/slide" Target="slides/slide15.xml" /><Relationship Id="rId16" Type="http://schemas.openxmlformats.org/officeDocument/2006/relationships/slide" Target="slides/slide16.xml" /><Relationship Id="rId24" Type="http://schemas.openxmlformats.org/officeDocument/2006/relationships/notesMaster" Target="notesMasters/notesMaster1.xml" /><Relationship Id="rId12" Type="http://schemas.openxmlformats.org/officeDocument/2006/relationships/slide" Target="slides/slide12.xml" /><Relationship Id="rId17" Type="http://schemas.openxmlformats.org/officeDocument/2006/relationships/slide" Target="slides/slide17.xml" /><Relationship Id="rId2" Type="http://schemas.openxmlformats.org/officeDocument/2006/relationships/slide" Target="slides/slide2.xml" /><Relationship Id="rId21" Type="http://schemas.openxmlformats.org/officeDocument/2006/relationships/slide" Target="slides/slide21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pPr/>
            <a:fld id="{559E11A8-B53A-4D17-9BA6-A1F0F209C00F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pPr/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pPr/>
            <a:fld id="{CA61B11A-C7A6-4C9B-BF55-673CDE59E8EF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.xml" /></Relationships>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8.xml" /></Relationships>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9.xml" /></Relationships>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.xml" /></Relationships>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0.xml" /></Relationships>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1.xml" /></Relationships>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2.xml" /></Relationships>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3.xml" /></Relationships>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.xml" /></Relationships>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.xml" /></Relationships>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.xml" /></Relationships>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6.xml" /></Relationships>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.xml" /></Relationships>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.xml" /></Relationships>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1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2.xml" 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3.xml" 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4.xml" 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5.xml" 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6.xml" /></Relationships>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7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</a:t>
            </a:fld>
            <a:endParaRPr lang="zh-CN" altLang="en-US"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39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0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22</a:t>
            </a:fld>
            <a:endParaRPr lang="zh-CN" altLang="en-US"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4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4</a:t>
            </a:fld>
            <a:endParaRPr lang="zh-CN" altLang="en-US"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7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8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3</a:t>
            </a:fld>
            <a:endParaRPr lang="zh-CN" altLang="en-US"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51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52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17</a:t>
            </a:fld>
            <a:endParaRPr lang="zh-CN" altLang="en-US"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55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56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5</a:t>
            </a:fld>
            <a:endParaRPr lang="zh-CN" altLang="en-US"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59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0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22</a:t>
            </a:fld>
            <a:endParaRPr lang="zh-CN" altLang="en-US"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6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42</a:t>
            </a:fld>
            <a:endParaRPr lang="zh-CN" altLang="en-US"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67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8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4</a:t>
            </a:fld>
            <a:endParaRPr lang="zh-CN" altLang="en-US"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71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72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13</a:t>
            </a:fld>
            <a:endParaRPr lang="zh-CN" altLang="en-US"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5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76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5</a:t>
            </a:fld>
            <a:endParaRPr lang="zh-CN" altLang="en-US"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7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8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24</a:t>
            </a:fld>
            <a:endParaRPr lang="zh-CN" altLang="en-US"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79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80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24</a:t>
            </a:fld>
            <a:endParaRPr lang="zh-CN" altLang="en-US"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8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8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6</a:t>
            </a:fld>
            <a:endParaRPr lang="zh-CN" altLang="en-US"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87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88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16</a:t>
            </a:fld>
            <a:endParaRPr lang="zh-CN" altLang="en-US"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91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92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17</a:t>
            </a:fld>
            <a:endParaRPr lang="zh-CN" altLang="en-US"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1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2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19</a:t>
            </a:fld>
            <a:endParaRPr lang="zh-CN" altLang="en-US"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6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7</a:t>
            </a:fld>
            <a:endParaRPr lang="zh-CN" altLang="en-US"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9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20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12</a:t>
            </a:fld>
            <a:endParaRPr lang="zh-CN" altLang="en-US"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2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2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12</a:t>
            </a:fld>
            <a:endParaRPr lang="zh-CN" altLang="en-US"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27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28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12</a:t>
            </a:fld>
            <a:endParaRPr lang="zh-CN" altLang="en-US"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31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32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12</a:t>
            </a:fld>
            <a:endParaRPr lang="zh-CN" altLang="en-US"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35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36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CA61B11A-C7A6-4C9B-BF55-673CDE59E8EF}" type="slidenum">
              <a:rPr lang="zh-CN" altLang="en-US" smtClean="false"/>
              <a:t>12</a:t>
            </a:fld>
            <a:endParaRPr lang="zh-CN" alt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6" Type="http://schemas.openxmlformats.org/officeDocument/2006/relationships/image" Target="media/image7.png" /><Relationship Id="rId0" Type="http://schemas.openxmlformats.org/officeDocument/2006/relationships/slideMaster" Target="../slideMasters/slideMaster1.xml" /><Relationship Id="rId3" Type="http://schemas.openxmlformats.org/officeDocument/2006/relationships/image" Target="media/image4.png" /><Relationship Id="rId5" Type="http://schemas.openxmlformats.org/officeDocument/2006/relationships/image" Target="media/image6.png" /><Relationship Id="rId1" Type="http://schemas.openxmlformats.org/officeDocument/2006/relationships/image" Target="media/image2.jpg" /><Relationship Id="rId2" Type="http://schemas.openxmlformats.org/officeDocument/2006/relationships/image" Target="media/image3.jpg" /><Relationship Id="rId4" Type="http://schemas.openxmlformats.org/officeDocument/2006/relationships/image" Target="media/image5.png" /></Relationships>
</file>

<file path=ppt/slideLayouts/_rels/slideLayout10.xml.rels><?xml version="1.0" encoding="UTF-8" standalone="yes"?><Relationships xmlns="http://schemas.openxmlformats.org/package/2006/relationships"><Relationship Id="rId5" Type="http://schemas.openxmlformats.org/officeDocument/2006/relationships/image" Target="media/image6.png" /><Relationship Id="rId2" Type="http://schemas.openxmlformats.org/officeDocument/2006/relationships/image" Target="media/image3.jpg" /><Relationship Id="rId4" Type="http://schemas.openxmlformats.org/officeDocument/2006/relationships/image" Target="media/image5.png" /><Relationship Id="rId3" Type="http://schemas.openxmlformats.org/officeDocument/2006/relationships/image" Target="media/image4.pn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19.jpg" /></Relationships>
</file>

<file path=ppt/slideLayouts/_rels/slideLayout11.xml.rels><?xml version="1.0" encoding="UTF-8" standalone="yes"?><Relationships xmlns="http://schemas.openxmlformats.org/package/2006/relationships"><Relationship Id="rId6" Type="http://schemas.openxmlformats.org/officeDocument/2006/relationships/image" Target="media/image5.png" /><Relationship Id="rId5" Type="http://schemas.openxmlformats.org/officeDocument/2006/relationships/image" Target="media/image4.png" /><Relationship Id="rId7" Type="http://schemas.openxmlformats.org/officeDocument/2006/relationships/image" Target="media/image6.png" /><Relationship Id="rId0" Type="http://schemas.openxmlformats.org/officeDocument/2006/relationships/slideMaster" Target="../slideMasters/slideMaster1.xml" /><Relationship Id="rId2" Type="http://schemas.openxmlformats.org/officeDocument/2006/relationships/image" Target="media/image7.png" /><Relationship Id="rId1" Type="http://schemas.openxmlformats.org/officeDocument/2006/relationships/image" Target="media/image10.jpg" /><Relationship Id="rId3" Type="http://schemas.openxmlformats.org/officeDocument/2006/relationships/image" Target="media/image11.png" /><Relationship Id="rId4" Type="http://schemas.openxmlformats.org/officeDocument/2006/relationships/image" Target="media/image3.jpg" /></Relationships>
</file>

<file path=ppt/slideLayouts/_rels/slideLayout12.xml.rels><?xml version="1.0" encoding="UTF-8" standalone="yes"?><Relationships xmlns="http://schemas.openxmlformats.org/package/2006/relationships"><Relationship Id="rId6" Type="http://schemas.openxmlformats.org/officeDocument/2006/relationships/image" Target="media/image7.png" /><Relationship Id="rId1" Type="http://schemas.openxmlformats.org/officeDocument/2006/relationships/image" Target="media/image10.jpg" /><Relationship Id="rId3" Type="http://schemas.openxmlformats.org/officeDocument/2006/relationships/image" Target="media/image4.png" /><Relationship Id="rId0" Type="http://schemas.openxmlformats.org/officeDocument/2006/relationships/slideMaster" Target="../slideMasters/slideMaster1.xml" /><Relationship Id="rId5" Type="http://schemas.openxmlformats.org/officeDocument/2006/relationships/image" Target="media/image6.png" /><Relationship Id="rId2" Type="http://schemas.openxmlformats.org/officeDocument/2006/relationships/image" Target="media/image3.jpg" /><Relationship Id="rId4" Type="http://schemas.openxmlformats.org/officeDocument/2006/relationships/image" Target="media/image5.png" /></Relationships>
</file>

<file path=ppt/slideLayouts/_rels/slideLayout1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image" Target="media/image9.png" /><Relationship Id="rId0" Type="http://schemas.openxmlformats.org/officeDocument/2006/relationships/slideMaster" Target="../slideMasters/slideMaster1.xml" /><Relationship Id="rId5" Type="http://schemas.openxmlformats.org/officeDocument/2006/relationships/image" Target="media/image7.png" /><Relationship Id="rId3" Type="http://schemas.openxmlformats.org/officeDocument/2006/relationships/image" Target="media/image12.png" /><Relationship Id="rId6" Type="http://schemas.openxmlformats.org/officeDocument/2006/relationships/image" Target="media/image13.png" /><Relationship Id="rId2" Type="http://schemas.openxmlformats.org/officeDocument/2006/relationships/image" Target="media/image4.png" /><Relationship Id="rId4" Type="http://schemas.microsoft.com/office/2007/relationships/hdphoto" Target="media/hdphoto1.wdp" /></Relationships>
</file>

<file path=ppt/slideLayouts/_rels/slideLayout1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image" Target="media/image8.jpg" /><Relationship Id="rId7" Type="http://schemas.openxmlformats.org/officeDocument/2006/relationships/image" Target="media/image7.png" /><Relationship Id="rId0" Type="http://schemas.openxmlformats.org/officeDocument/2006/relationships/slideMaster" Target="../slideMasters/slideMaster1.xml" /><Relationship Id="rId2" Type="http://schemas.openxmlformats.org/officeDocument/2006/relationships/image" Target="media/image9.png" /><Relationship Id="rId3" Type="http://schemas.openxmlformats.org/officeDocument/2006/relationships/image" Target="media/image3.jpg" /><Relationship Id="rId4" Type="http://schemas.openxmlformats.org/officeDocument/2006/relationships/image" Target="media/image4.png" /><Relationship Id="rId6" Type="http://schemas.openxmlformats.org/officeDocument/2006/relationships/image" Target="media/image6.png" /><Relationship Id="rId5" Type="http://schemas.openxmlformats.org/officeDocument/2006/relationships/image" Target="media/image5.png" /></Relationships>
</file>

<file path=ppt/slideLayouts/_rels/slideLayout3.xml.rels><?xml version="1.0" encoding="UTF-8" standalone="yes"?><Relationships xmlns="http://schemas.openxmlformats.org/package/2006/relationships"><Relationship Id="rId7" Type="http://schemas.openxmlformats.org/officeDocument/2006/relationships/image" Target="media/image9.png" /><Relationship Id="rId6" Type="http://schemas.openxmlformats.org/officeDocument/2006/relationships/image" Target="media/image7.png" /><Relationship Id="rId4" Type="http://schemas.openxmlformats.org/officeDocument/2006/relationships/image" Target="media/image5.png" /><Relationship Id="rId5" Type="http://schemas.openxmlformats.org/officeDocument/2006/relationships/image" Target="media/image6.png" /><Relationship Id="rId1" Type="http://schemas.openxmlformats.org/officeDocument/2006/relationships/image" Target="media/image8.jpg" /><Relationship Id="rId0" Type="http://schemas.openxmlformats.org/officeDocument/2006/relationships/slideMaster" Target="../slideMasters/slideMaster1.xml" /><Relationship Id="rId2" Type="http://schemas.openxmlformats.org/officeDocument/2006/relationships/image" Target="media/image3.jpg" /><Relationship Id="rId3" Type="http://schemas.openxmlformats.org/officeDocument/2006/relationships/image" Target="media/image4.png" 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image" Target="media/image14.jpg" /><Relationship Id="rId5" Type="http://schemas.openxmlformats.org/officeDocument/2006/relationships/image" Target="media/image6.png" /><Relationship Id="rId0" Type="http://schemas.openxmlformats.org/officeDocument/2006/relationships/slideMaster" Target="../slideMasters/slideMaster1.xml" /><Relationship Id="rId6" Type="http://schemas.openxmlformats.org/officeDocument/2006/relationships/image" Target="media/image7.png" /><Relationship Id="rId2" Type="http://schemas.openxmlformats.org/officeDocument/2006/relationships/image" Target="media/image3.jpg" /><Relationship Id="rId4" Type="http://schemas.openxmlformats.org/officeDocument/2006/relationships/image" Target="media/image5.png" /><Relationship Id="rId3" Type="http://schemas.openxmlformats.org/officeDocument/2006/relationships/image" Target="media/image4.png" /></Relationships>
</file>

<file path=ppt/slideLayouts/_rels/slideLayout5.xml.rels><?xml version="1.0" encoding="UTF-8" standalone="yes"?><Relationships xmlns="http://schemas.openxmlformats.org/package/2006/relationships"><Relationship Id="rId7" Type="http://schemas.openxmlformats.org/officeDocument/2006/relationships/image" Target="media/image7.png" /><Relationship Id="rId6" Type="http://schemas.openxmlformats.org/officeDocument/2006/relationships/image" Target="media/image6.png" /><Relationship Id="rId1" Type="http://schemas.openxmlformats.org/officeDocument/2006/relationships/image" Target="media/image15.jpg" /><Relationship Id="rId3" Type="http://schemas.openxmlformats.org/officeDocument/2006/relationships/image" Target="media/image3.jpg" /><Relationship Id="rId2" Type="http://schemas.openxmlformats.org/officeDocument/2006/relationships/image" Target="media/image9.png" /><Relationship Id="rId4" Type="http://schemas.openxmlformats.org/officeDocument/2006/relationships/image" Target="media/image4.png" /><Relationship Id="rId0" Type="http://schemas.openxmlformats.org/officeDocument/2006/relationships/slideMaster" Target="../slideMasters/slideMaster1.xml" /><Relationship Id="rId5" Type="http://schemas.openxmlformats.org/officeDocument/2006/relationships/image" Target="media/image5.png" /></Relationships>
</file>

<file path=ppt/slideLayouts/_rels/slideLayout6.xml.rels><?xml version="1.0" encoding="UTF-8" standalone="yes"?><Relationships xmlns="http://schemas.openxmlformats.org/package/2006/relationships"><Relationship Id="rId6" Type="http://schemas.openxmlformats.org/officeDocument/2006/relationships/image" Target="media/image6.png" /><Relationship Id="rId1" Type="http://schemas.openxmlformats.org/officeDocument/2006/relationships/image" Target="media/image10.jpg" /><Relationship Id="rId0" Type="http://schemas.openxmlformats.org/officeDocument/2006/relationships/slideMaster" Target="../slideMasters/slideMaster1.xml" /><Relationship Id="rId7" Type="http://schemas.openxmlformats.org/officeDocument/2006/relationships/image" Target="media/image7.png" /><Relationship Id="rId4" Type="http://schemas.openxmlformats.org/officeDocument/2006/relationships/image" Target="media/image4.png" /><Relationship Id="rId2" Type="http://schemas.openxmlformats.org/officeDocument/2006/relationships/image" Target="media/image9.png" /><Relationship Id="rId3" Type="http://schemas.openxmlformats.org/officeDocument/2006/relationships/image" Target="media/image3.jpg" /><Relationship Id="rId5" Type="http://schemas.openxmlformats.org/officeDocument/2006/relationships/image" Target="media/image5.png" /></Relationships>
</file>

<file path=ppt/slideLayouts/_rels/slideLayout7.xml.rels><?xml version="1.0" encoding="UTF-8" standalone="yes"?><Relationships xmlns="http://schemas.openxmlformats.org/package/2006/relationships"><Relationship Id="rId4" Type="http://schemas.openxmlformats.org/officeDocument/2006/relationships/image" Target="media/image5.png" /><Relationship Id="rId2" Type="http://schemas.openxmlformats.org/officeDocument/2006/relationships/image" Target="media/image3.jpg" /><Relationship Id="rId5" Type="http://schemas.openxmlformats.org/officeDocument/2006/relationships/image" Target="media/image6.png" /><Relationship Id="rId3" Type="http://schemas.openxmlformats.org/officeDocument/2006/relationships/image" Target="media/image4.pn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16.jpg" /></Relationships>
</file>

<file path=ppt/slideLayouts/_rels/slideLayout8.xml.rels><?xml version="1.0" encoding="UTF-8" standalone="yes"?><Relationships xmlns="http://schemas.openxmlformats.org/package/2006/relationships"><Relationship Id="rId6" Type="http://schemas.openxmlformats.org/officeDocument/2006/relationships/image" Target="media/image6.png" /><Relationship Id="rId0" Type="http://schemas.openxmlformats.org/officeDocument/2006/relationships/slideMaster" Target="../slideMasters/slideMaster1.xml" /><Relationship Id="rId2" Type="http://schemas.openxmlformats.org/officeDocument/2006/relationships/image" Target="media/image7.png" /><Relationship Id="rId4" Type="http://schemas.openxmlformats.org/officeDocument/2006/relationships/image" Target="media/image4.png" /><Relationship Id="rId3" Type="http://schemas.openxmlformats.org/officeDocument/2006/relationships/image" Target="media/image3.jpg" /><Relationship Id="rId1" Type="http://schemas.openxmlformats.org/officeDocument/2006/relationships/image" Target="media/image17.jpg" /><Relationship Id="rId5" Type="http://schemas.openxmlformats.org/officeDocument/2006/relationships/image" Target="media/image5.png" /></Relationships>
</file>

<file path=ppt/slideLayouts/_rels/slideLayout9.xml.rels><?xml version="1.0" encoding="UTF-8" standalone="yes"?><Relationships xmlns="http://schemas.openxmlformats.org/package/2006/relationships"><Relationship Id="rId5" Type="http://schemas.openxmlformats.org/officeDocument/2006/relationships/image" Target="media/image6.png" /><Relationship Id="rId3" Type="http://schemas.openxmlformats.org/officeDocument/2006/relationships/image" Target="media/image4.png" /><Relationship Id="rId4" Type="http://schemas.openxmlformats.org/officeDocument/2006/relationships/image" Target="media/image5.png" /><Relationship Id="rId2" Type="http://schemas.openxmlformats.org/officeDocument/2006/relationships/image" Target="media/image3.jp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18.jpg" /></Relationships>
</file>

<file path=ppt/slideLayouts/slideLayout1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7" descr="图片包含 建筑, 户外, 房子, 前  描述已自动生成"/>
          <p:cNvPicPr>
            <a:picLocks noChangeAspect="true"/>
          </p:cNvPicPr>
          <p:nvPr userDrawn="true"/>
        </p:nvPicPr>
        <p:blipFill rotWithShape="true">
          <a:blip r:embed="rId1" cstate="print">
            <a:extLst>
              <a:ext uri="{28A0092B-C50C-407E-A947-70E740481C1C}"/>
            </a:extLst>
          </a:blip>
          <a:srcRect/>
          <a:stretch/>
        </p:blipFill>
        <p:spPr>
          <a:xfrm>
            <a:off x="0" y="918706"/>
            <a:ext cx="12180366" cy="5909353"/>
          </a:xfrm>
          <a:prstGeom prst="rect">
            <a:avLst/>
          </a:prstGeom>
        </p:spPr>
      </p:pic>
      <p:sp>
        <p:nvSpPr>
          <p:cNvPr id="3" name="矩形 18"/>
          <p:cNvSpPr/>
          <p:nvPr userDrawn="true"/>
        </p:nvSpPr>
        <p:spPr>
          <a:xfrm>
            <a:off x="-49448" y="929076"/>
            <a:ext cx="12241447" cy="5898983"/>
          </a:xfrm>
          <a:prstGeom prst="rect">
            <a:avLst/>
          </a:prstGeom>
          <a:solidFill>
            <a:srgbClr val="E9E8E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sp>
        <p:nvSpPr>
          <p:cNvPr id="4" name="图片占位符 2"/>
          <p:cNvSpPr>
            <a:spLocks noGrp="true"/>
          </p:cNvSpPr>
          <p:nvPr>
            <p:ph type="pic" sz="quarter" idx="10"/>
          </p:nvPr>
        </p:nvSpPr>
        <p:spPr>
          <a:xfrm>
            <a:off x="762000" y="1342701"/>
            <a:ext cx="10355263" cy="3536949"/>
          </a:xfrm>
        </p:spPr>
        <p:txBody>
          <a:bodyPr/>
          <a:lstStyle/>
          <a:p>
            <a:pPr/>
            <a:endParaRPr lang="zh-CN" altLang="en-US"/>
          </a:p>
        </p:txBody>
      </p:sp>
      <p:cxnSp>
        <p:nvCxnSpPr>
          <p:cNvPr id="5" name="直接连接符 32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33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7" name="文本框 34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8" name="图片 24"/>
          <p:cNvPicPr>
            <a:picLocks noChangeAspect="true" noChangeArrowheads="true"/>
          </p:cNvPicPr>
          <p:nvPr userDrawn="true"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9" name="组合 36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10" name="图片 37"/>
            <p:cNvPicPr>
              <a:picLocks noChangeAspect="true"/>
            </p:cNvPicPr>
            <p:nvPr userDrawn="true"/>
          </p:nvPicPr>
          <p:blipFill>
            <a:blip r:embed="rId4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11" name="直接连接符 38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39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平行四边形 40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14" name="图片 41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15" name="任意多边形: 形状 42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  <p:sp>
        <p:nvSpPr>
          <p:cNvPr id="16" name="矩形 31"/>
          <p:cNvSpPr/>
          <p:nvPr userDrawn="true"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7" name="文本框 43"/>
          <p:cNvSpPr txBox="true"/>
          <p:nvPr userDrawn="true"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16_自定义版式"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 18" descr="图片包含 建筑, 户外, 砖, 石头  描述已自动生成"/>
          <p:cNvPicPr>
            <a:picLocks noChangeAspect="true"/>
          </p:cNvPicPr>
          <p:nvPr userDrawn="true"/>
        </p:nvPicPr>
        <p:blipFill rotWithShape="true">
          <a:blip r:embed="rId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/>
            </a:extLst>
          </a:blip>
          <a:srcRect/>
          <a:stretch/>
        </p:blipFill>
        <p:spPr>
          <a:xfrm flipH="true">
            <a:off x="0" y="1193803"/>
            <a:ext cx="7943133" cy="5664198"/>
          </a:xfrm>
          <a:prstGeom prst="rect">
            <a:avLst/>
          </a:prstGeom>
        </p:spPr>
      </p:pic>
      <p:sp>
        <p:nvSpPr>
          <p:cNvPr id="265" name="矩形 19"/>
          <p:cNvSpPr/>
          <p:nvPr userDrawn="true"/>
        </p:nvSpPr>
        <p:spPr>
          <a:xfrm>
            <a:off x="-1" y="962534"/>
            <a:ext cx="12192001" cy="5895466"/>
          </a:xfrm>
          <a:prstGeom prst="rect">
            <a:avLst/>
          </a:prstGeom>
          <a:solidFill>
            <a:srgbClr val="E9E8E6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cxnSp>
        <p:nvCxnSpPr>
          <p:cNvPr id="266" name="直接连接符 30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图片 31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268" name="文本框 32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269" name="图片 24"/>
          <p:cNvPicPr>
            <a:picLocks noChangeAspect="true" noChangeArrowheads="true"/>
          </p:cNvPicPr>
          <p:nvPr userDrawn="true"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270" name="组合 34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271" name="图片 35"/>
            <p:cNvPicPr>
              <a:picLocks noChangeAspect="true"/>
            </p:cNvPicPr>
            <p:nvPr userDrawn="true"/>
          </p:nvPicPr>
          <p:blipFill>
            <a:blip r:embed="rId4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272" name="直接连接符 36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37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平行四边形 38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275" name="图片 39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276" name="任意多边形: 形状 40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8_自定义版式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23"/>
          <p:cNvPicPr>
            <a:picLocks noChangeAspect="true"/>
          </p:cNvPicPr>
          <p:nvPr userDrawn="true"/>
        </p:nvPicPr>
        <p:blipFill rotWithShape="true">
          <a:blip r:embed="rId1" cstate="print">
            <a:extLst>
              <a:ext uri="{28A0092B-C50C-407E-A947-70E740481C1C}"/>
            </a:extLst>
          </a:blip>
          <a:srcRect/>
          <a:stretch/>
        </p:blipFill>
        <p:spPr>
          <a:xfrm>
            <a:off x="-6350" y="969265"/>
            <a:ext cx="12198349" cy="5888735"/>
          </a:xfrm>
          <a:prstGeom prst="rect">
            <a:avLst/>
          </a:prstGeom>
        </p:spPr>
      </p:pic>
      <p:sp>
        <p:nvSpPr>
          <p:cNvPr id="44" name="矩形 36"/>
          <p:cNvSpPr/>
          <p:nvPr userDrawn="true"/>
        </p:nvSpPr>
        <p:spPr>
          <a:xfrm>
            <a:off x="-6350" y="959592"/>
            <a:ext cx="12204699" cy="6041135"/>
          </a:xfrm>
          <a:prstGeom prst="rect">
            <a:avLst/>
          </a:prstGeom>
          <a:solidFill>
            <a:srgbClr val="E9E8E6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sp>
        <p:nvSpPr>
          <p:cNvPr id="45" name="图片占位符 18"/>
          <p:cNvSpPr>
            <a:spLocks noGrp="true"/>
          </p:cNvSpPr>
          <p:nvPr>
            <p:ph type="pic" sz="quarter" idx="13"/>
          </p:nvPr>
        </p:nvSpPr>
        <p:spPr>
          <a:xfrm>
            <a:off x="1104900" y="1552575"/>
            <a:ext cx="2457875" cy="1693863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46" name="图片占位符 20"/>
          <p:cNvSpPr>
            <a:spLocks noGrp="true"/>
          </p:cNvSpPr>
          <p:nvPr>
            <p:ph type="pic" sz="quarter" idx="14"/>
          </p:nvPr>
        </p:nvSpPr>
        <p:spPr>
          <a:xfrm>
            <a:off x="1104900" y="3752850"/>
            <a:ext cx="2457450" cy="1693863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47" name="图片占位符 22"/>
          <p:cNvSpPr>
            <a:spLocks noGrp="true"/>
          </p:cNvSpPr>
          <p:nvPr>
            <p:ph type="pic" sz="quarter" idx="15"/>
          </p:nvPr>
        </p:nvSpPr>
        <p:spPr>
          <a:xfrm>
            <a:off x="6369050" y="1550988"/>
            <a:ext cx="2457875" cy="1693862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48" name="图片占位符 24"/>
          <p:cNvSpPr>
            <a:spLocks noGrp="true"/>
          </p:cNvSpPr>
          <p:nvPr>
            <p:ph type="pic" sz="quarter" idx="16"/>
          </p:nvPr>
        </p:nvSpPr>
        <p:spPr>
          <a:xfrm>
            <a:off x="6307138" y="3752850"/>
            <a:ext cx="2519362" cy="1693863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49" name="矩形 6"/>
          <p:cNvSpPr/>
          <p:nvPr/>
        </p:nvSpPr>
        <p:spPr>
          <a:xfrm>
            <a:off x="3562350" y="1556046"/>
            <a:ext cx="2520000" cy="169174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38100" algn="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sp>
        <p:nvSpPr>
          <p:cNvPr id="50" name="矩形 8"/>
          <p:cNvSpPr/>
          <p:nvPr userDrawn="true"/>
        </p:nvSpPr>
        <p:spPr>
          <a:xfrm>
            <a:off x="3562350" y="3752084"/>
            <a:ext cx="2520000" cy="1693862"/>
          </a:xfrm>
          <a:prstGeom prst="rect">
            <a:avLst/>
          </a:prstGeom>
          <a:blipFill dpi="0" rotWithShape="true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sp>
        <p:nvSpPr>
          <p:cNvPr id="51" name="矩形 11"/>
          <p:cNvSpPr/>
          <p:nvPr/>
        </p:nvSpPr>
        <p:spPr>
          <a:xfrm>
            <a:off x="8827450" y="1551809"/>
            <a:ext cx="2520000" cy="169174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38100" algn="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sp>
        <p:nvSpPr>
          <p:cNvPr id="52" name="矩形 14"/>
          <p:cNvSpPr/>
          <p:nvPr/>
        </p:nvSpPr>
        <p:spPr>
          <a:xfrm>
            <a:off x="8827450" y="3752084"/>
            <a:ext cx="2520000" cy="1693862"/>
          </a:xfrm>
          <a:prstGeom prst="rect">
            <a:avLst/>
          </a:prstGeom>
          <a:blipFill dpi="0" rotWithShape="true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cxnSp>
        <p:nvCxnSpPr>
          <p:cNvPr id="53" name="直接连接符 25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26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4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55" name="文本框 27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56" name="图片 24"/>
          <p:cNvPicPr>
            <a:picLocks noChangeAspect="true" noChangeArrowheads="true"/>
          </p:cNvPicPr>
          <p:nvPr userDrawn="true"/>
        </p:nvPicPr>
        <p:blipFill>
          <a:blip r:embed="rId5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57" name="组合 29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58" name="图片 30"/>
            <p:cNvPicPr>
              <a:picLocks noChangeAspect="true"/>
            </p:cNvPicPr>
            <p:nvPr userDrawn="true"/>
          </p:nvPicPr>
          <p:blipFill>
            <a:blip r:embed="rId6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59" name="直接连接符 31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32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平行四边形 33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62" name="图片 34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4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63" name="任意多边形: 形状 35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7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>
  <p:cSld name="1_标题和内容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25"/>
          <p:cNvPicPr>
            <a:picLocks noChangeAspect="true"/>
          </p:cNvPicPr>
          <p:nvPr userDrawn="true"/>
        </p:nvPicPr>
        <p:blipFill rotWithShape="true">
          <a:blip r:embed="rId1" cstate="print">
            <a:extLst>
              <a:ext uri="{28A0092B-C50C-407E-A947-70E740481C1C}"/>
            </a:extLst>
          </a:blip>
          <a:srcRect/>
          <a:stretch/>
        </p:blipFill>
        <p:spPr>
          <a:xfrm>
            <a:off x="-6350" y="969265"/>
            <a:ext cx="12198349" cy="5888735"/>
          </a:xfrm>
          <a:prstGeom prst="rect">
            <a:avLst/>
          </a:prstGeom>
        </p:spPr>
      </p:pic>
      <p:sp>
        <p:nvSpPr>
          <p:cNvPr id="66" name="矩形 30"/>
          <p:cNvSpPr/>
          <p:nvPr userDrawn="true"/>
        </p:nvSpPr>
        <p:spPr>
          <a:xfrm>
            <a:off x="-6351" y="959592"/>
            <a:ext cx="12204700" cy="6041135"/>
          </a:xfrm>
          <a:prstGeom prst="rect">
            <a:avLst/>
          </a:prstGeom>
          <a:solidFill>
            <a:srgbClr val="E9E8E6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sp>
        <p:nvSpPr>
          <p:cNvPr id="67" name="图片占位符 23"/>
          <p:cNvSpPr>
            <a:spLocks noGrp="true"/>
          </p:cNvSpPr>
          <p:nvPr>
            <p:ph type="pic" sz="quarter" idx="10"/>
          </p:nvPr>
        </p:nvSpPr>
        <p:spPr>
          <a:xfrm>
            <a:off x="828675" y="1257300"/>
            <a:ext cx="1601788" cy="2162175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68" name="图片占位符 23"/>
          <p:cNvSpPr>
            <a:spLocks noGrp="true"/>
          </p:cNvSpPr>
          <p:nvPr>
            <p:ph type="pic" sz="quarter" idx="11"/>
          </p:nvPr>
        </p:nvSpPr>
        <p:spPr>
          <a:xfrm>
            <a:off x="4326618" y="1266825"/>
            <a:ext cx="1601788" cy="2162175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69" name="图片占位符 23"/>
          <p:cNvSpPr>
            <a:spLocks noGrp="true"/>
          </p:cNvSpPr>
          <p:nvPr>
            <p:ph type="pic" sz="quarter" idx="12"/>
          </p:nvPr>
        </p:nvSpPr>
        <p:spPr>
          <a:xfrm>
            <a:off x="7824561" y="1266825"/>
            <a:ext cx="1601788" cy="2162175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70" name="图片占位符 23"/>
          <p:cNvSpPr>
            <a:spLocks noGrp="true"/>
          </p:cNvSpPr>
          <p:nvPr>
            <p:ph type="pic" sz="quarter" idx="13"/>
          </p:nvPr>
        </p:nvSpPr>
        <p:spPr>
          <a:xfrm>
            <a:off x="828675" y="3782786"/>
            <a:ext cx="1601788" cy="2162175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71" name="图片占位符 23"/>
          <p:cNvSpPr>
            <a:spLocks noGrp="true"/>
          </p:cNvSpPr>
          <p:nvPr>
            <p:ph type="pic" sz="quarter" idx="14"/>
          </p:nvPr>
        </p:nvSpPr>
        <p:spPr>
          <a:xfrm>
            <a:off x="4326618" y="3792311"/>
            <a:ext cx="1601788" cy="2162175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72" name="图片占位符 23"/>
          <p:cNvSpPr>
            <a:spLocks noGrp="true"/>
          </p:cNvSpPr>
          <p:nvPr>
            <p:ph type="pic" sz="quarter" idx="15"/>
          </p:nvPr>
        </p:nvSpPr>
        <p:spPr>
          <a:xfrm>
            <a:off x="7824561" y="3792311"/>
            <a:ext cx="1601788" cy="2162175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73" name="日期占位符 2"/>
          <p:cNvSpPr>
            <a:spLocks noGrp="true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74" name="页脚占位符 3"/>
          <p:cNvSpPr>
            <a:spLocks noGrp="true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75" name="灯片编号占位符 4"/>
          <p:cNvSpPr>
            <a:spLocks noGrp="true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/>
            <a:fld id="{1ECABFC2-7CCE-4972-BA47-D648AE696F88}" type="slidenum">
              <a:rPr lang="zh-CN" altLang="en-US" smtClean="false"/>
              <a:t>‹#›</a:t>
            </a:fld>
            <a:endParaRPr lang="zh-CN" altLang="en-US"/>
          </a:p>
        </p:txBody>
      </p:sp>
      <p:cxnSp>
        <p:nvCxnSpPr>
          <p:cNvPr id="76" name="直接连接符 36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37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78" name="文本框 38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79" name="图片 24"/>
          <p:cNvPicPr>
            <a:picLocks noChangeAspect="true" noChangeArrowheads="true"/>
          </p:cNvPicPr>
          <p:nvPr userDrawn="true"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80" name="组合 40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81" name="图片 41"/>
            <p:cNvPicPr>
              <a:picLocks noChangeAspect="true"/>
            </p:cNvPicPr>
            <p:nvPr userDrawn="true"/>
          </p:nvPicPr>
          <p:blipFill>
            <a:blip r:embed="rId4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82" name="直接连接符 42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43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平行四边形 44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85" name="图片 45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86" name="任意多边形: 形状 46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  <p:sp>
        <p:nvSpPr>
          <p:cNvPr id="87" name="日期占位符 2"/>
          <p:cNvSpPr txBox="true"/>
          <p:nvPr userDrawn="true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l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88" name="灯片编号占位符 4"/>
          <p:cNvSpPr txBox="true"/>
          <p:nvPr userDrawn="true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r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‹#›</a:t>
            </a:fld>
            <a:endParaRPr lang="zh-CN" altLang="en-US"/>
          </a:p>
        </p:txBody>
      </p:sp>
      <p:sp>
        <p:nvSpPr>
          <p:cNvPr id="89" name="矩形 49"/>
          <p:cNvSpPr/>
          <p:nvPr userDrawn="true"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90" name="文本框 50"/>
          <p:cNvSpPr txBox="true"/>
          <p:nvPr userDrawn="true"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p14="http://schemas.microsoft.com/office/powerpoint/2010/main" xmlns:p="http://schemas.openxmlformats.org/presentationml/2006/main" xmlns:a="http://schemas.openxmlformats.org/drawingml/2006/main" xmlns:mc="http://schemas.openxmlformats.org/markup-compatibility/2006" mc:Ignorable="p14">
  <p:cSld name="仅标题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14="http://schemas.microsoft.com/office/drawing/2010/main"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 p14">
  <p:cSld name="6_自定义版式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5"/>
          <p:cNvSpPr/>
          <p:nvPr userDrawn="true"/>
        </p:nvSpPr>
        <p:spPr>
          <a:xfrm>
            <a:off x="8772120" y="2955338"/>
            <a:ext cx="1777521" cy="643380"/>
          </a:xfrm>
          <a:prstGeom prst="rect">
            <a:avLst/>
          </a:prstGeom>
          <a:blipFill>
            <a:blip r:embed="rId1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94" name="矩形 6"/>
          <p:cNvSpPr/>
          <p:nvPr userDrawn="true"/>
        </p:nvSpPr>
        <p:spPr>
          <a:xfrm>
            <a:off x="5207240" y="2955338"/>
            <a:ext cx="1777521" cy="643380"/>
          </a:xfrm>
          <a:prstGeom prst="rect">
            <a:avLst/>
          </a:prstGeom>
          <a:blipFill>
            <a:blip r:embed="rId1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95" name="文本框 7"/>
          <p:cNvSpPr txBox="true"/>
          <p:nvPr userDrawn="true"/>
        </p:nvSpPr>
        <p:spPr>
          <a:xfrm>
            <a:off x="1103817" y="3990740"/>
            <a:ext cx="3038400" cy="1504386"/>
          </a:xfrm>
          <a:prstGeom prst="rect">
            <a:avLst/>
          </a:prstGeom>
          <a:noFill/>
        </p:spPr>
        <p:txBody>
          <a:bodyPr wrap="square" lIns="90000" rtlCol="fals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作者：张天杰</a:t>
            </a:r>
            <a:endParaRPr lang="en-US" altLang="zh-CN" dirty="false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图片素材：张天杰</a:t>
            </a:r>
            <a:endParaRPr lang="en-US" altLang="zh-CN" dirty="false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四川大学华西临床医学院</a:t>
            </a:r>
            <a:r>
              <a:rPr lang="en-US" altLang="zh-CN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2017</a:t>
            </a: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级</a:t>
            </a:r>
            <a:endParaRPr/>
          </a:p>
        </p:txBody>
      </p:sp>
      <p:cxnSp>
        <p:nvCxnSpPr>
          <p:cNvPr id="96" name="直接连接符 8"/>
          <p:cNvCxnSpPr/>
          <p:nvPr userDrawn="true"/>
        </p:nvCxnSpPr>
        <p:spPr>
          <a:xfrm>
            <a:off x="4420357" y="3334141"/>
            <a:ext cx="0" cy="2020359"/>
          </a:xfrm>
          <a:prstGeom prst="line">
            <a:avLst/>
          </a:prstGeom>
          <a:ln>
            <a:solidFill>
              <a:srgbClr val="474849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"/>
          <p:cNvSpPr txBox="true"/>
          <p:nvPr userDrawn="true"/>
        </p:nvSpPr>
        <p:spPr>
          <a:xfrm>
            <a:off x="9058383" y="3076973"/>
            <a:ext cx="1204995" cy="400110"/>
          </a:xfrm>
          <a:prstGeom prst="rect">
            <a:avLst/>
          </a:prstGeom>
          <a:noFill/>
        </p:spPr>
        <p:txBody>
          <a:bodyPr wrap="square" lIns="90000" rtlCol="false">
            <a:spAutoFit/>
          </a:bodyPr>
          <a:lstStyle/>
          <a:p>
            <a:pPr algn="ctr"/>
            <a:r>
              <a:rPr lang="zh-CN" altLang="en-US" sz="2000" b="true" dirty="false">
                <a:solidFill>
                  <a:schemeClr val="bg1"/>
                </a:solidFill>
                <a:latin typeface="+mj-ea"/>
                <a:ea typeface="+mj-ea"/>
              </a:rPr>
              <a:t>版权说明</a:t>
            </a:r>
            <a:endParaRPr/>
          </a:p>
        </p:txBody>
      </p:sp>
      <p:sp>
        <p:nvSpPr>
          <p:cNvPr id="98" name="文本框 10"/>
          <p:cNvSpPr txBox="true"/>
          <p:nvPr userDrawn="true"/>
        </p:nvSpPr>
        <p:spPr>
          <a:xfrm>
            <a:off x="8185048" y="3996932"/>
            <a:ext cx="3037175" cy="1296637"/>
          </a:xfrm>
          <a:prstGeom prst="rect">
            <a:avLst/>
          </a:prstGeom>
          <a:noFill/>
        </p:spPr>
        <p:txBody>
          <a:bodyPr wrap="square" lIns="90000" rtlCol="fals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此模板为</a:t>
            </a:r>
            <a:r>
              <a:rPr lang="zh-CN" altLang="en-US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公益性质</a:t>
            </a:r>
            <a:endParaRPr lang="en-US" altLang="zh-CN" b="true" dirty="false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盈利行为请勿相信</a:t>
            </a:r>
            <a:endParaRPr lang="en-US" altLang="zh-CN" dirty="false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及</a:t>
            </a:r>
            <a:r>
              <a:rPr lang="en-US" altLang="zh-CN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内图片禁止商用</a:t>
            </a:r>
            <a:endParaRPr/>
          </a:p>
        </p:txBody>
      </p:sp>
      <p:sp>
        <p:nvSpPr>
          <p:cNvPr id="99" name="文本框 11"/>
          <p:cNvSpPr txBox="true"/>
          <p:nvPr userDrawn="true"/>
        </p:nvSpPr>
        <p:spPr>
          <a:xfrm>
            <a:off x="5493503" y="3076973"/>
            <a:ext cx="1204995" cy="400110"/>
          </a:xfrm>
          <a:prstGeom prst="rect">
            <a:avLst/>
          </a:prstGeom>
          <a:noFill/>
        </p:spPr>
        <p:txBody>
          <a:bodyPr wrap="square" lIns="90000" rtlCol="false">
            <a:spAutoFit/>
          </a:bodyPr>
          <a:lstStyle/>
          <a:p>
            <a:pPr algn="ctr"/>
            <a:r>
              <a:rPr lang="zh-CN" altLang="en-US" sz="2000" b="true" dirty="false">
                <a:solidFill>
                  <a:schemeClr val="bg1"/>
                </a:solidFill>
                <a:latin typeface="+mj-ea"/>
                <a:ea typeface="+mj-ea"/>
              </a:rPr>
              <a:t>特别感谢</a:t>
            </a:r>
            <a:endParaRPr/>
          </a:p>
        </p:txBody>
      </p:sp>
      <p:sp>
        <p:nvSpPr>
          <p:cNvPr id="100" name="文本框 12"/>
          <p:cNvSpPr txBox="true"/>
          <p:nvPr userDrawn="true"/>
        </p:nvSpPr>
        <p:spPr>
          <a:xfrm>
            <a:off x="4576800" y="3990740"/>
            <a:ext cx="3038400" cy="1504386"/>
          </a:xfrm>
          <a:prstGeom prst="rect">
            <a:avLst/>
          </a:prstGeom>
          <a:noFill/>
        </p:spPr>
        <p:txBody>
          <a:bodyPr wrap="square" lIns="90000" rtlCol="fals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PICNIC</a:t>
            </a:r>
            <a:endParaRPr/>
          </a:p>
          <a:p>
            <a:pPr algn="ctr">
              <a:lnSpc>
                <a:spcPct val="130000"/>
              </a:lnSpc>
            </a:pP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四川大学华西医院宣传部</a:t>
            </a:r>
            <a:endParaRPr lang="en-US" altLang="zh-CN" dirty="false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秋叶</a:t>
            </a:r>
            <a:r>
              <a:rPr lang="en-US" altLang="zh-CN" dirty="false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endParaRPr/>
          </a:p>
          <a:p>
            <a:pPr algn="ctr">
              <a:lnSpc>
                <a:spcPct val="130000"/>
              </a:lnSpc>
            </a:pPr>
            <a:r>
              <a:rPr lang="en-US" altLang="zh-CN" dirty="false" err="true">
                <a:solidFill>
                  <a:schemeClr val="tx1">
                    <a:lumMod val="85000"/>
                    <a:lumOff val="15000"/>
                  </a:schemeClr>
                </a:solidFill>
              </a:rPr>
              <a:t>iSlide</a:t>
            </a:r>
            <a:endParaRPr lang="zh-CN" altLang="en-US" dirty="fals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1" name="直接连接符 13"/>
          <p:cNvCxnSpPr/>
          <p:nvPr userDrawn="true"/>
        </p:nvCxnSpPr>
        <p:spPr>
          <a:xfrm>
            <a:off x="7712009" y="3334141"/>
            <a:ext cx="0" cy="2020359"/>
          </a:xfrm>
          <a:prstGeom prst="line">
            <a:avLst/>
          </a:prstGeom>
          <a:ln>
            <a:solidFill>
              <a:srgbClr val="474849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4"/>
          <p:cNvGrpSpPr/>
          <p:nvPr userDrawn="true"/>
        </p:nvGrpSpPr>
        <p:grpSpPr>
          <a:xfrm>
            <a:off x="1734257" y="2955338"/>
            <a:ext cx="1777521" cy="643380"/>
            <a:chOff x="1628740" y="3006670"/>
            <a:chExt cx="1777521" cy="643380"/>
          </a:xfrm>
        </p:grpSpPr>
        <p:sp>
          <p:nvSpPr>
            <p:cNvPr id="103" name="矩形 15"/>
            <p:cNvSpPr/>
            <p:nvPr/>
          </p:nvSpPr>
          <p:spPr>
            <a:xfrm>
              <a:off x="1628740" y="3006670"/>
              <a:ext cx="1777521" cy="643380"/>
            </a:xfrm>
            <a:prstGeom prst="rect">
              <a:avLst/>
            </a:prstGeom>
            <a:blipFill>
              <a:blip r:embed="rId1"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false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本框 16"/>
            <p:cNvSpPr txBox="true"/>
            <p:nvPr/>
          </p:nvSpPr>
          <p:spPr>
            <a:xfrm>
              <a:off x="1915003" y="3128305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false">
              <a:spAutoFit/>
            </a:bodyPr>
            <a:lstStyle/>
            <a:p>
              <a:pPr algn="ctr"/>
              <a:r>
                <a:rPr lang="zh-CN" altLang="en-US" sz="2000" b="true" dirty="false">
                  <a:solidFill>
                    <a:schemeClr val="bg1"/>
                  </a:solidFill>
                  <a:latin typeface="+mj-ea"/>
                  <a:ea typeface="+mj-ea"/>
                </a:rPr>
                <a:t>模板作者</a:t>
              </a:r>
              <a:endParaRPr/>
            </a:p>
          </p:txBody>
        </p:sp>
      </p:grpSp>
      <p:grpSp>
        <p:nvGrpSpPr>
          <p:cNvPr id="105" name="组合 17"/>
          <p:cNvGrpSpPr/>
          <p:nvPr userDrawn="true"/>
        </p:nvGrpSpPr>
        <p:grpSpPr>
          <a:xfrm>
            <a:off x="3969894" y="1063519"/>
            <a:ext cx="5733741" cy="1584481"/>
            <a:chOff x="2230330" y="57625"/>
            <a:chExt cx="9960384" cy="2752486"/>
          </a:xfrm>
        </p:grpSpPr>
        <p:pic>
          <p:nvPicPr>
            <p:cNvPr id="106" name="图片 24"/>
            <p:cNvPicPr>
              <a:picLocks noChangeAspect="true" noChangeArrowheads="true"/>
            </p:cNvPicPr>
            <p:nvPr/>
          </p:nvPicPr>
          <p:blipFill>
            <a:blip r:embed="rId2" cstate="email">
              <a:extLst>
                <a:ext uri="{28A0092B-C50C-407E-A947-70E740481C1C}"/>
              </a:extLst>
            </a:blip>
            <a:stretch>
              <a:fillRect/>
            </a:stretch>
          </p:blipFill>
          <p:spPr bwMode="auto">
            <a:xfrm>
              <a:off x="2230330" y="1468702"/>
              <a:ext cx="4665770" cy="1341409"/>
            </a:xfrm>
            <a:prstGeom prst="rect">
              <a:avLst/>
            </a:prstGeom>
            <a:noFill/>
            <a:extLst>
              <a:ext uri="{909E8E84-426E-40DD-AFC4-6F175D3DCCD1}"/>
              <a:ext uri="{91240B29-F687-4F45-9708-019B960494DF}"/>
            </a:extLst>
          </p:spPr>
        </p:pic>
        <p:grpSp>
          <p:nvGrpSpPr>
            <p:cNvPr id="107" name="组合 19"/>
            <p:cNvGrpSpPr/>
            <p:nvPr/>
          </p:nvGrpSpPr>
          <p:grpSpPr>
            <a:xfrm>
              <a:off x="7077984" y="57625"/>
              <a:ext cx="5112730" cy="2701323"/>
              <a:chOff x="8260370" y="2552130"/>
              <a:chExt cx="5112730" cy="2701323"/>
            </a:xfrm>
          </p:grpSpPr>
          <p:pic>
            <p:nvPicPr>
              <p:cNvPr id="108" name="图片 20"/>
              <p:cNvPicPr>
                <a:picLocks noChangeAspect="true"/>
              </p:cNvPicPr>
              <p:nvPr/>
            </p:nvPicPr>
            <p:blipFill>
              <a:blip r:embed="rId3" cstate="email">
                <a:extLst>
                  <a:ext uri="{BEBA8EAE-BF5A-486C-A8C5-ECC9F3942E4B}">
                    <a14:imgProps>
                      <a14:imgLayer r:embed="rId4">
                        <a14:imgEffect>
                          <a14:backgroundRemoval t="5112" b="99796" l="2650" r="89977">
                            <a14:foregroundMark x1="806" y1="55010" x2="13249" y2="85276"/>
                            <a14:foregroundMark x1="13249" y1="85276" x2="23041" y2="92025"/>
                            <a14:foregroundMark x1="23041" y1="92025" x2="30415" y2="93047"/>
                            <a14:foregroundMark x1="39631" y1="90798" x2="30415" y2="96728"/>
                            <a14:foregroundMark x1="30415" y1="96728" x2="9562" y2="95501"/>
                            <a14:foregroundMark x1="9562" y1="95501" x2="2765" y2="81391"/>
                            <a14:foregroundMark x1="2765" y1="81391" x2="3111" y2="63804"/>
                            <a14:foregroundMark x1="3111" y1="63804" x2="5300" y2="53170"/>
                            <a14:foregroundMark x1="2650" y1="85685" x2="4608" y2="99796"/>
                            <a14:foregroundMark x1="52765" y1="5112" x2="52650" y2="12270"/>
                            <a14:foregroundMark x1="51382" y1="14110" x2="51382" y2="14110"/>
                            <a14:foregroundMark x1="50691" y1="15951" x2="50691" y2="15951"/>
                            <a14:foregroundMark x1="50230" y1="18405" x2="50230" y2="19427"/>
                            <a14:foregroundMark x1="48733" y1="22699" x2="48733" y2="22699"/>
                            <a14:backgroundMark x1="51382" y1="19836" x2="50691" y2="20859"/>
                            <a14:backgroundMark x1="42281" y1="35174" x2="42281" y2="35174"/>
                          </a14:backgroundRemoval>
                        </a14:imgEffect>
                      </a14:imgLayer>
                    </a14:imgProps>
                  </a:ext>
                  <a:ext uri="{28A0092B-C50C-407E-A947-70E740481C1C}"/>
                </a:extLst>
              </a:blip>
              <a:stretch>
                <a:fillRect/>
              </a:stretch>
            </p:blipFill>
            <p:spPr>
              <a:xfrm>
                <a:off x="8578115" y="2552130"/>
                <a:ext cx="4794985" cy="2701322"/>
              </a:xfrm>
              <a:prstGeom prst="rect">
                <a:avLst/>
              </a:prstGeom>
            </p:spPr>
          </p:pic>
          <p:sp>
            <p:nvSpPr>
              <p:cNvPr id="109" name="矩形 21"/>
              <p:cNvSpPr/>
              <p:nvPr/>
            </p:nvSpPr>
            <p:spPr>
              <a:xfrm>
                <a:off x="8330451" y="3963207"/>
                <a:ext cx="190356" cy="1290246"/>
              </a:xfrm>
              <a:prstGeom prst="rect">
                <a:avLst/>
              </a:prstGeom>
              <a:solidFill>
                <a:srgbClr val="9E2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fals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矩形 22"/>
              <p:cNvSpPr/>
              <p:nvPr/>
            </p:nvSpPr>
            <p:spPr>
              <a:xfrm>
                <a:off x="8260370" y="3963207"/>
                <a:ext cx="41427" cy="1290246"/>
              </a:xfrm>
              <a:prstGeom prst="rect">
                <a:avLst/>
              </a:prstGeom>
              <a:solidFill>
                <a:srgbClr val="9E2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false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1" name="矩形 23"/>
          <p:cNvSpPr/>
          <p:nvPr userDrawn="true"/>
        </p:nvSpPr>
        <p:spPr>
          <a:xfrm>
            <a:off x="-2" y="6146728"/>
            <a:ext cx="12192001" cy="920022"/>
          </a:xfrm>
          <a:prstGeom prst="rect">
            <a:avLst/>
          </a:prstGeom>
          <a:blipFill dpi="0" rotWithShape="true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12" name="矩形 24"/>
          <p:cNvSpPr/>
          <p:nvPr userDrawn="true"/>
        </p:nvSpPr>
        <p:spPr>
          <a:xfrm>
            <a:off x="0" y="-109176"/>
            <a:ext cx="12192001" cy="964623"/>
          </a:xfrm>
          <a:prstGeom prst="rect">
            <a:avLst/>
          </a:prstGeom>
          <a:blipFill dpi="0" rotWithShape="true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113" name="图片 55"/>
          <p:cNvPicPr>
            <a:picLocks noChangeAspect="true"/>
          </p:cNvPicPr>
          <p:nvPr userDrawn="true"/>
        </p:nvPicPr>
        <p:blipFill rotWithShape="true">
          <a:blip r:embed="rId6"/>
          <a:srcRect l="77115" t="6829" b="7028"/>
          <a:stretch/>
        </p:blipFill>
        <p:spPr>
          <a:xfrm>
            <a:off x="-2" y="-227260"/>
            <a:ext cx="1904952" cy="7175926"/>
          </a:xfrm>
          <a:prstGeom prst="rect">
            <a:avLst/>
          </a:prstGeom>
        </p:spPr>
      </p:pic>
      <p:pic>
        <p:nvPicPr>
          <p:cNvPr id="114" name="图片 56"/>
          <p:cNvPicPr>
            <a:picLocks noChangeAspect="true"/>
          </p:cNvPicPr>
          <p:nvPr userDrawn="true"/>
        </p:nvPicPr>
        <p:blipFill rotWithShape="true">
          <a:blip r:embed="rId6"/>
          <a:srcRect t="4999" r="77693" b="8857"/>
          <a:stretch/>
        </p:blipFill>
        <p:spPr>
          <a:xfrm>
            <a:off x="10316761" y="-227260"/>
            <a:ext cx="1856835" cy="7175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p14="http://schemas.microsoft.com/office/powerpoint/2010/main" xmlns:p="http://schemas.openxmlformats.org/presentationml/2006/main" xmlns:a="http://schemas.openxmlformats.org/drawingml/2006/main" xmlns:mc="http://schemas.openxmlformats.org/markup-compatibility/2006" type="titleOnly" mc:Ignorable="p14">
  <p:cSld name="1_仅标题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7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118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19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ECABFC2-7CCE-4972-BA47-D648AE696F88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14_自定义版式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30"/>
          <p:cNvPicPr>
            <a:picLocks noChangeAspect="true"/>
          </p:cNvPicPr>
          <p:nvPr userDrawn="true"/>
        </p:nvPicPr>
        <p:blipFill rotWithShape="true">
          <a:blip r:embed="rId1" cstate="print">
            <a:extLst>
              <a:ext uri="{28A0092B-C50C-407E-A947-70E740481C1C}"/>
            </a:extLst>
          </a:blip>
          <a:srcRect/>
          <a:stretch/>
        </p:blipFill>
        <p:spPr>
          <a:xfrm>
            <a:off x="0" y="970666"/>
            <a:ext cx="12192000" cy="5789995"/>
          </a:xfrm>
          <a:prstGeom prst="rect">
            <a:avLst/>
          </a:prstGeom>
        </p:spPr>
      </p:pic>
      <p:sp>
        <p:nvSpPr>
          <p:cNvPr id="20" name="矩形 35"/>
          <p:cNvSpPr/>
          <p:nvPr userDrawn="true"/>
        </p:nvSpPr>
        <p:spPr>
          <a:xfrm>
            <a:off x="1" y="970666"/>
            <a:ext cx="12225324" cy="5887334"/>
          </a:xfrm>
          <a:prstGeom prst="rect">
            <a:avLst/>
          </a:prstGeom>
          <a:solidFill>
            <a:srgbClr val="E9E8E6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sp>
        <p:nvSpPr>
          <p:cNvPr id="21" name="椭圆 5"/>
          <p:cNvSpPr/>
          <p:nvPr userDrawn="true"/>
        </p:nvSpPr>
        <p:spPr>
          <a:xfrm>
            <a:off x="797418" y="1400959"/>
            <a:ext cx="1963242" cy="1944414"/>
          </a:xfrm>
          <a:prstGeom prst="ellipse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2" name="椭圆 8"/>
          <p:cNvSpPr/>
          <p:nvPr/>
        </p:nvSpPr>
        <p:spPr>
          <a:xfrm>
            <a:off x="3644671" y="1400959"/>
            <a:ext cx="1963242" cy="1944414"/>
          </a:xfrm>
          <a:prstGeom prst="ellipse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3" name="椭圆 11"/>
          <p:cNvSpPr/>
          <p:nvPr/>
        </p:nvSpPr>
        <p:spPr>
          <a:xfrm>
            <a:off x="6491924" y="1400959"/>
            <a:ext cx="1963242" cy="1944414"/>
          </a:xfrm>
          <a:prstGeom prst="ellipse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4" name="椭圆 14"/>
          <p:cNvSpPr/>
          <p:nvPr/>
        </p:nvSpPr>
        <p:spPr>
          <a:xfrm>
            <a:off x="9339176" y="1400959"/>
            <a:ext cx="1963242" cy="1944414"/>
          </a:xfrm>
          <a:prstGeom prst="ellipse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5" name="图片占位符 31"/>
          <p:cNvSpPr>
            <a:spLocks noGrp="true"/>
          </p:cNvSpPr>
          <p:nvPr>
            <p:ph type="pic" sz="quarter" idx="11"/>
          </p:nvPr>
        </p:nvSpPr>
        <p:spPr>
          <a:xfrm>
            <a:off x="3744397" y="1499729"/>
            <a:ext cx="1763789" cy="1746874"/>
          </a:xfrm>
          <a:prstGeom prst="ellipse">
            <a:avLst/>
          </a:prstGeo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26" name="图片占位符 31"/>
          <p:cNvSpPr>
            <a:spLocks noGrp="true"/>
          </p:cNvSpPr>
          <p:nvPr>
            <p:ph type="pic" sz="quarter" idx="12"/>
          </p:nvPr>
        </p:nvSpPr>
        <p:spPr>
          <a:xfrm>
            <a:off x="6591652" y="1499729"/>
            <a:ext cx="1763789" cy="1746874"/>
          </a:xfrm>
          <a:prstGeom prst="ellipse">
            <a:avLst/>
          </a:prstGeo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27" name="图片占位符 31"/>
          <p:cNvSpPr>
            <a:spLocks noGrp="true"/>
          </p:cNvSpPr>
          <p:nvPr>
            <p:ph type="pic" sz="quarter" idx="13"/>
          </p:nvPr>
        </p:nvSpPr>
        <p:spPr>
          <a:xfrm>
            <a:off x="9438902" y="1499729"/>
            <a:ext cx="1763789" cy="1746874"/>
          </a:xfrm>
          <a:prstGeom prst="ellipse">
            <a:avLst/>
          </a:prstGeo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28" name="图片占位符 31"/>
          <p:cNvSpPr>
            <a:spLocks noGrp="true"/>
          </p:cNvSpPr>
          <p:nvPr>
            <p:ph type="pic" sz="quarter" idx="10"/>
          </p:nvPr>
        </p:nvSpPr>
        <p:spPr>
          <a:xfrm>
            <a:off x="897146" y="1499730"/>
            <a:ext cx="1763789" cy="1746874"/>
          </a:xfrm>
          <a:prstGeom prst="ellipse">
            <a:avLst/>
          </a:prstGeom>
        </p:spPr>
        <p:txBody>
          <a:bodyPr/>
          <a:lstStyle/>
          <a:p>
            <a:pPr/>
            <a:endParaRPr lang="zh-CN" altLang="en-US"/>
          </a:p>
        </p:txBody>
      </p:sp>
      <p:cxnSp>
        <p:nvCxnSpPr>
          <p:cNvPr id="29" name="直接连接符 17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18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3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31" name="文本框 19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32" name="图片 24"/>
          <p:cNvPicPr>
            <a:picLocks noChangeAspect="true" noChangeArrowheads="true"/>
          </p:cNvPicPr>
          <p:nvPr userDrawn="true"/>
        </p:nvPicPr>
        <p:blipFill>
          <a:blip r:embed="rId4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33" name="组合 21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34" name="图片 22"/>
            <p:cNvPicPr>
              <a:picLocks noChangeAspect="true"/>
            </p:cNvPicPr>
            <p:nvPr userDrawn="true"/>
          </p:nvPicPr>
          <p:blipFill>
            <a:blip r:embed="rId5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35" name="直接连接符 23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24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平行四边形 25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38" name="图片 26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3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39" name="任意多边形: 形状 27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  <p:sp>
        <p:nvSpPr>
          <p:cNvPr id="40" name="矩形 28"/>
          <p:cNvSpPr/>
          <p:nvPr userDrawn="true"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7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41" name="文本框 29"/>
          <p:cNvSpPr txBox="true"/>
          <p:nvPr userDrawn="true"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17_自定义版式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30"/>
          <p:cNvPicPr>
            <a:picLocks noChangeAspect="true"/>
          </p:cNvPicPr>
          <p:nvPr userDrawn="true"/>
        </p:nvPicPr>
        <p:blipFill rotWithShape="true">
          <a:blip r:embed="rId1" cstate="print">
            <a:extLst>
              <a:ext uri="{28A0092B-C50C-407E-A947-70E740481C1C}"/>
            </a:extLst>
          </a:blip>
          <a:srcRect/>
          <a:stretch/>
        </p:blipFill>
        <p:spPr>
          <a:xfrm>
            <a:off x="0" y="970666"/>
            <a:ext cx="12192000" cy="5789995"/>
          </a:xfrm>
          <a:prstGeom prst="rect">
            <a:avLst/>
          </a:prstGeom>
        </p:spPr>
      </p:pic>
      <p:sp>
        <p:nvSpPr>
          <p:cNvPr id="122" name="矩形 35"/>
          <p:cNvSpPr/>
          <p:nvPr userDrawn="true"/>
        </p:nvSpPr>
        <p:spPr>
          <a:xfrm>
            <a:off x="1" y="970666"/>
            <a:ext cx="12225324" cy="5887334"/>
          </a:xfrm>
          <a:prstGeom prst="rect">
            <a:avLst/>
          </a:prstGeom>
          <a:solidFill>
            <a:srgbClr val="E9E8E6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cxnSp>
        <p:nvCxnSpPr>
          <p:cNvPr id="123" name="直接连接符 17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图片 18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125" name="文本框 19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126" name="图片 24"/>
          <p:cNvPicPr>
            <a:picLocks noChangeAspect="true" noChangeArrowheads="true"/>
          </p:cNvPicPr>
          <p:nvPr userDrawn="true"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127" name="组合 21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128" name="图片 22"/>
            <p:cNvPicPr>
              <a:picLocks noChangeAspect="true"/>
            </p:cNvPicPr>
            <p:nvPr userDrawn="true"/>
          </p:nvPicPr>
          <p:blipFill>
            <a:blip r:embed="rId4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129" name="直接连接符 23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24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平行四边形 25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132" name="图片 26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133" name="任意多边形: 形状 27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  <p:sp>
        <p:nvSpPr>
          <p:cNvPr id="134" name="矩形 28"/>
          <p:cNvSpPr/>
          <p:nvPr userDrawn="true"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35" name="文本框 29"/>
          <p:cNvSpPr txBox="true"/>
          <p:nvPr userDrawn="true"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  <p:sp>
        <p:nvSpPr>
          <p:cNvPr id="136" name="椭圆 36"/>
          <p:cNvSpPr/>
          <p:nvPr userDrawn="true"/>
        </p:nvSpPr>
        <p:spPr>
          <a:xfrm>
            <a:off x="757937" y="3118029"/>
            <a:ext cx="1763790" cy="1746874"/>
          </a:xfrm>
          <a:prstGeom prst="ellipse">
            <a:avLst/>
          </a:prstGeom>
          <a:blipFill dpi="0" rotWithShape="true">
            <a:blip r:embed="rId7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37" name="椭圆 38"/>
          <p:cNvSpPr/>
          <p:nvPr userDrawn="true"/>
        </p:nvSpPr>
        <p:spPr>
          <a:xfrm>
            <a:off x="2996397" y="3118029"/>
            <a:ext cx="1763790" cy="1746874"/>
          </a:xfrm>
          <a:prstGeom prst="ellipse">
            <a:avLst/>
          </a:prstGeom>
          <a:blipFill dpi="0" rotWithShape="true">
            <a:blip r:embed="rId7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38" name="椭圆 40"/>
          <p:cNvSpPr/>
          <p:nvPr userDrawn="true"/>
        </p:nvSpPr>
        <p:spPr>
          <a:xfrm>
            <a:off x="5234857" y="3118029"/>
            <a:ext cx="1763790" cy="1746874"/>
          </a:xfrm>
          <a:prstGeom prst="ellipse">
            <a:avLst/>
          </a:prstGeom>
          <a:blipFill dpi="0" rotWithShape="true">
            <a:blip r:embed="rId7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39" name="椭圆 42"/>
          <p:cNvSpPr/>
          <p:nvPr userDrawn="true"/>
        </p:nvSpPr>
        <p:spPr>
          <a:xfrm>
            <a:off x="7473317" y="3118029"/>
            <a:ext cx="1763790" cy="1746874"/>
          </a:xfrm>
          <a:prstGeom prst="ellipse">
            <a:avLst/>
          </a:prstGeom>
          <a:blipFill dpi="0" rotWithShape="true">
            <a:blip r:embed="rId7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40" name="椭圆 44"/>
          <p:cNvSpPr/>
          <p:nvPr userDrawn="true"/>
        </p:nvSpPr>
        <p:spPr>
          <a:xfrm>
            <a:off x="9711777" y="3118029"/>
            <a:ext cx="1763790" cy="1746874"/>
          </a:xfrm>
          <a:prstGeom prst="ellipse">
            <a:avLst/>
          </a:prstGeom>
          <a:blipFill dpi="0" rotWithShape="true">
            <a:blip r:embed="rId7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41" name="图片占位符 2"/>
          <p:cNvSpPr>
            <a:spLocks noGrp="true"/>
          </p:cNvSpPr>
          <p:nvPr>
            <p:ph type="pic" sz="quarter" idx="10"/>
          </p:nvPr>
        </p:nvSpPr>
        <p:spPr>
          <a:xfrm>
            <a:off x="826780" y="3186438"/>
            <a:ext cx="1626103" cy="1610055"/>
          </a:xfrm>
          <a:prstGeom prst="ellipse">
            <a:avLst/>
          </a:prstGeom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142" name="图片占位符 2"/>
          <p:cNvSpPr>
            <a:spLocks noGrp="true"/>
          </p:cNvSpPr>
          <p:nvPr>
            <p:ph type="pic" sz="quarter" idx="11"/>
          </p:nvPr>
        </p:nvSpPr>
        <p:spPr>
          <a:xfrm>
            <a:off x="3065240" y="3183284"/>
            <a:ext cx="1626103" cy="1610055"/>
          </a:xfrm>
          <a:prstGeom prst="ellipse">
            <a:avLst/>
          </a:prstGeom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143" name="图片占位符 2"/>
          <p:cNvSpPr>
            <a:spLocks noGrp="true"/>
          </p:cNvSpPr>
          <p:nvPr>
            <p:ph type="pic" sz="quarter" idx="12"/>
          </p:nvPr>
        </p:nvSpPr>
        <p:spPr>
          <a:xfrm>
            <a:off x="5303700" y="3180130"/>
            <a:ext cx="1626103" cy="1610055"/>
          </a:xfrm>
          <a:prstGeom prst="ellipse">
            <a:avLst/>
          </a:prstGeom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144" name="图片占位符 2"/>
          <p:cNvSpPr>
            <a:spLocks noGrp="true"/>
          </p:cNvSpPr>
          <p:nvPr>
            <p:ph type="pic" sz="quarter" idx="13"/>
          </p:nvPr>
        </p:nvSpPr>
        <p:spPr>
          <a:xfrm>
            <a:off x="7542160" y="3176976"/>
            <a:ext cx="1626103" cy="1610055"/>
          </a:xfrm>
          <a:prstGeom prst="ellipse">
            <a:avLst/>
          </a:prstGeom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145" name="图片占位符 2"/>
          <p:cNvSpPr>
            <a:spLocks noGrp="true"/>
          </p:cNvSpPr>
          <p:nvPr>
            <p:ph type="pic" sz="quarter" idx="14"/>
          </p:nvPr>
        </p:nvSpPr>
        <p:spPr>
          <a:xfrm>
            <a:off x="9780620" y="3173822"/>
            <a:ext cx="1626103" cy="1610055"/>
          </a:xfrm>
          <a:prstGeom prst="ellipse">
            <a:avLst/>
          </a:prstGeom>
        </p:spPr>
        <p:txBody>
          <a:bodyPr/>
          <a:lstStyle/>
          <a:p>
            <a:pPr/>
            <a:endParaRPr lang="zh-CN" altLang="en-US" dirty="false"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15_自定义版式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图片 31"/>
          <p:cNvPicPr>
            <a:picLocks noChangeAspect="true"/>
          </p:cNvPicPr>
          <p:nvPr userDrawn="true"/>
        </p:nvPicPr>
        <p:blipFill rotWithShape="true">
          <a:blip r:embed="rId1" cstate="print">
            <a:extLst>
              <a:ext uri="{28A0092B-C50C-407E-A947-70E740481C1C}"/>
            </a:extLst>
          </a:blip>
          <a:srcRect/>
          <a:stretch/>
        </p:blipFill>
        <p:spPr>
          <a:xfrm>
            <a:off x="0" y="970666"/>
            <a:ext cx="12192000" cy="5687309"/>
          </a:xfrm>
          <a:prstGeom prst="rect">
            <a:avLst/>
          </a:prstGeom>
        </p:spPr>
      </p:pic>
      <p:sp>
        <p:nvSpPr>
          <p:cNvPr id="148" name="矩形 32"/>
          <p:cNvSpPr/>
          <p:nvPr userDrawn="true"/>
        </p:nvSpPr>
        <p:spPr>
          <a:xfrm>
            <a:off x="0" y="937125"/>
            <a:ext cx="12192000" cy="5920873"/>
          </a:xfrm>
          <a:prstGeom prst="rect">
            <a:avLst/>
          </a:prstGeom>
          <a:solidFill>
            <a:srgbClr val="E9E8E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49" name="图片占位符 16"/>
          <p:cNvSpPr>
            <a:spLocks noGrp="true"/>
          </p:cNvSpPr>
          <p:nvPr>
            <p:ph type="pic" sz="quarter" idx="17"/>
          </p:nvPr>
        </p:nvSpPr>
        <p:spPr>
          <a:xfrm>
            <a:off x="5194300" y="2533650"/>
            <a:ext cx="1879600" cy="1847850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50" name="椭圆 17"/>
          <p:cNvSpPr/>
          <p:nvPr userDrawn="true"/>
        </p:nvSpPr>
        <p:spPr>
          <a:xfrm>
            <a:off x="7071695" y="2558235"/>
            <a:ext cx="914400" cy="914400"/>
          </a:xfrm>
          <a:prstGeom prst="ellipse">
            <a:avLst/>
          </a:prstGeom>
        </p:spPr>
        <p:txBody>
          <a:bodyPr wrap="square" rtlCol="false" anchor="ctr">
            <a:spAutoFit/>
          </a:bodyPr>
          <a:lstStyle/>
          <a:p>
            <a:pPr algn="just" defTabSz="685800">
              <a:lnSpc>
                <a:spcPct val="120000"/>
              </a:lnSpc>
            </a:pPr>
            <a:endParaRPr lang="zh-CN" altLang="en-US" dirty="false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51" name="图片占位符 11"/>
          <p:cNvSpPr>
            <a:spLocks noGrp="true"/>
          </p:cNvSpPr>
          <p:nvPr>
            <p:ph type="pic" sz="quarter" idx="13"/>
          </p:nvPr>
        </p:nvSpPr>
        <p:spPr>
          <a:xfrm>
            <a:off x="4113213" y="1566863"/>
            <a:ext cx="2073275" cy="2022475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52" name="图片占位符 11"/>
          <p:cNvSpPr>
            <a:spLocks noGrp="true"/>
          </p:cNvSpPr>
          <p:nvPr>
            <p:ph type="pic" sz="quarter" idx="14"/>
          </p:nvPr>
        </p:nvSpPr>
        <p:spPr>
          <a:xfrm>
            <a:off x="4114960" y="3608246"/>
            <a:ext cx="2073275" cy="2008100"/>
          </a:xfrm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153" name="图片占位符 11"/>
          <p:cNvSpPr>
            <a:spLocks noGrp="true"/>
          </p:cNvSpPr>
          <p:nvPr>
            <p:ph type="pic" sz="quarter" idx="15"/>
          </p:nvPr>
        </p:nvSpPr>
        <p:spPr>
          <a:xfrm>
            <a:off x="6192377" y="3599508"/>
            <a:ext cx="2073275" cy="2022475"/>
          </a:xfrm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154" name="图片占位符 11"/>
          <p:cNvSpPr>
            <a:spLocks noGrp="true"/>
          </p:cNvSpPr>
          <p:nvPr>
            <p:ph type="pic" sz="quarter" idx="16"/>
          </p:nvPr>
        </p:nvSpPr>
        <p:spPr>
          <a:xfrm>
            <a:off x="6179701" y="1557020"/>
            <a:ext cx="2073275" cy="2022475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55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156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57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ECABFC2-7CCE-4972-BA47-D648AE696F88}" type="slidenum">
              <a:rPr lang="zh-CN" altLang="en-US" smtClean="false"/>
              <a:t>‹#›</a:t>
            </a:fld>
            <a:endParaRPr lang="zh-CN" altLang="en-US"/>
          </a:p>
        </p:txBody>
      </p:sp>
      <p:cxnSp>
        <p:nvCxnSpPr>
          <p:cNvPr id="158" name="直接连接符 18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图片 19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160" name="文本框 20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161" name="图片 24"/>
          <p:cNvPicPr>
            <a:picLocks noChangeAspect="true" noChangeArrowheads="true"/>
          </p:cNvPicPr>
          <p:nvPr userDrawn="true"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162" name="组合 22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163" name="图片 23"/>
            <p:cNvPicPr>
              <a:picLocks noChangeAspect="true"/>
            </p:cNvPicPr>
            <p:nvPr userDrawn="true"/>
          </p:nvPicPr>
          <p:blipFill>
            <a:blip r:embed="rId4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164" name="直接连接符 24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25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平行四边形 26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167" name="图片 27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168" name="任意多边形: 形状 28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  <p:sp>
        <p:nvSpPr>
          <p:cNvPr id="169" name="矩形 29"/>
          <p:cNvSpPr/>
          <p:nvPr userDrawn="true"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70" name="文本框 30"/>
          <p:cNvSpPr txBox="true"/>
          <p:nvPr userDrawn="true"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12_自定义版式"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片 31"/>
          <p:cNvPicPr>
            <a:picLocks noChangeAspect="true"/>
          </p:cNvPicPr>
          <p:nvPr userDrawn="true"/>
        </p:nvPicPr>
        <p:blipFill rotWithShape="true">
          <a:blip r:embed="rId1" cstate="print">
            <a:extLst>
              <a:ext uri="{28A0092B-C50C-407E-A947-70E740481C1C}"/>
            </a:extLst>
          </a:blip>
          <a:srcRect/>
          <a:stretch/>
        </p:blipFill>
        <p:spPr>
          <a:xfrm>
            <a:off x="0" y="976555"/>
            <a:ext cx="12191999" cy="5950596"/>
          </a:xfrm>
          <a:prstGeom prst="rect">
            <a:avLst/>
          </a:prstGeom>
        </p:spPr>
      </p:pic>
      <p:sp>
        <p:nvSpPr>
          <p:cNvPr id="173" name="矩形 32"/>
          <p:cNvSpPr/>
          <p:nvPr userDrawn="true"/>
        </p:nvSpPr>
        <p:spPr>
          <a:xfrm>
            <a:off x="1" y="976554"/>
            <a:ext cx="12192000" cy="5950595"/>
          </a:xfrm>
          <a:prstGeom prst="rect">
            <a:avLst/>
          </a:prstGeom>
          <a:solidFill>
            <a:srgbClr val="E9E8E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74" name="图片占位符 16"/>
          <p:cNvSpPr>
            <a:spLocks noGrp="true"/>
          </p:cNvSpPr>
          <p:nvPr>
            <p:ph type="pic" sz="quarter" idx="10"/>
          </p:nvPr>
        </p:nvSpPr>
        <p:spPr>
          <a:xfrm>
            <a:off x="1373188" y="1398588"/>
            <a:ext cx="4210050" cy="2227961"/>
          </a:xfrm>
        </p:spPr>
        <p:txBody>
          <a:bodyPr/>
          <a:lstStyle/>
          <a:p>
            <a:pPr/>
            <a:endParaRPr lang="zh-CN" altLang="en-US"/>
          </a:p>
        </p:txBody>
      </p:sp>
      <p:grpSp>
        <p:nvGrpSpPr>
          <p:cNvPr id="175" name="组合 5"/>
          <p:cNvGrpSpPr/>
          <p:nvPr userDrawn="true"/>
        </p:nvGrpSpPr>
        <p:grpSpPr>
          <a:xfrm>
            <a:off x="1372507" y="3547596"/>
            <a:ext cx="4210050" cy="582734"/>
            <a:chOff x="809626" y="3868151"/>
            <a:chExt cx="4648198" cy="643380"/>
          </a:xfrm>
        </p:grpSpPr>
        <p:sp>
          <p:nvSpPr>
            <p:cNvPr id="176" name="矩形 9"/>
            <p:cNvSpPr/>
            <p:nvPr/>
          </p:nvSpPr>
          <p:spPr>
            <a:xfrm>
              <a:off x="809626" y="3868151"/>
              <a:ext cx="4648198" cy="643380"/>
            </a:xfrm>
            <a:prstGeom prst="rect">
              <a:avLst/>
            </a:prstGeom>
            <a:blipFill dpi="0" rotWithShape="true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6060000" algn="tl" rotWithShape="false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文本框 7"/>
            <p:cNvSpPr txBox="true"/>
            <p:nvPr/>
          </p:nvSpPr>
          <p:spPr>
            <a:xfrm>
              <a:off x="1609724" y="3955321"/>
              <a:ext cx="3048000" cy="509711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ctr"/>
              <a:endParaRPr lang="zh-CN" altLang="en-US" sz="2400" kern="0" dirty="false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8" name="组合 10"/>
          <p:cNvGrpSpPr/>
          <p:nvPr userDrawn="true"/>
        </p:nvGrpSpPr>
        <p:grpSpPr>
          <a:xfrm>
            <a:off x="6725557" y="3547596"/>
            <a:ext cx="4210050" cy="582734"/>
            <a:chOff x="809626" y="3868151"/>
            <a:chExt cx="4648198" cy="643380"/>
          </a:xfrm>
        </p:grpSpPr>
        <p:sp>
          <p:nvSpPr>
            <p:cNvPr id="179" name="矩形 14"/>
            <p:cNvSpPr/>
            <p:nvPr/>
          </p:nvSpPr>
          <p:spPr>
            <a:xfrm>
              <a:off x="809626" y="3868151"/>
              <a:ext cx="4648198" cy="643380"/>
            </a:xfrm>
            <a:prstGeom prst="rect">
              <a:avLst/>
            </a:prstGeom>
            <a:blipFill dpi="0" rotWithShape="true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6060000" algn="tl" rotWithShape="false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文本框 12"/>
            <p:cNvSpPr txBox="true"/>
            <p:nvPr/>
          </p:nvSpPr>
          <p:spPr>
            <a:xfrm>
              <a:off x="1609724" y="3955321"/>
              <a:ext cx="3048000" cy="509711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ctr"/>
              <a:endParaRPr lang="zh-CN" altLang="en-US" sz="2400" kern="0" dirty="false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1" name="图片占位符 16"/>
          <p:cNvSpPr>
            <a:spLocks noGrp="true"/>
          </p:cNvSpPr>
          <p:nvPr>
            <p:ph type="pic" sz="quarter" idx="11"/>
          </p:nvPr>
        </p:nvSpPr>
        <p:spPr>
          <a:xfrm>
            <a:off x="6724876" y="1398588"/>
            <a:ext cx="4210050" cy="2227961"/>
          </a:xfrm>
        </p:spPr>
        <p:txBody>
          <a:bodyPr/>
          <a:lstStyle/>
          <a:p>
            <a:pPr/>
            <a:endParaRPr lang="zh-CN" altLang="en-US"/>
          </a:p>
        </p:txBody>
      </p:sp>
      <p:cxnSp>
        <p:nvCxnSpPr>
          <p:cNvPr id="182" name="直接连接符 18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图片 19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3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184" name="文本框 20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185" name="图片 24"/>
          <p:cNvPicPr>
            <a:picLocks noChangeAspect="true" noChangeArrowheads="true"/>
          </p:cNvPicPr>
          <p:nvPr userDrawn="true"/>
        </p:nvPicPr>
        <p:blipFill>
          <a:blip r:embed="rId4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186" name="组合 22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187" name="图片 23"/>
            <p:cNvPicPr>
              <a:picLocks noChangeAspect="true"/>
            </p:cNvPicPr>
            <p:nvPr userDrawn="true"/>
          </p:nvPicPr>
          <p:blipFill>
            <a:blip r:embed="rId5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188" name="直接连接符 24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25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平行四边形 26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191" name="图片 27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3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192" name="任意多边形: 形状 28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  <p:sp>
        <p:nvSpPr>
          <p:cNvPr id="193" name="矩形 29"/>
          <p:cNvSpPr/>
          <p:nvPr userDrawn="true"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7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94" name="文本框 30"/>
          <p:cNvSpPr txBox="true"/>
          <p:nvPr userDrawn="true"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13_自定义版式"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图片 21"/>
          <p:cNvPicPr>
            <a:picLocks noChangeAspect="true"/>
          </p:cNvPicPr>
          <p:nvPr userDrawn="true"/>
        </p:nvPicPr>
        <p:blipFill rotWithShape="true">
          <a:blip r:embed="rId1" cstate="print">
            <a:extLst>
              <a:ext uri="{28A0092B-C50C-407E-A947-70E740481C1C}"/>
            </a:extLst>
          </a:blip>
          <a:srcRect/>
          <a:stretch/>
        </p:blipFill>
        <p:spPr>
          <a:xfrm>
            <a:off x="-6350" y="969265"/>
            <a:ext cx="12198349" cy="5888735"/>
          </a:xfrm>
          <a:prstGeom prst="rect">
            <a:avLst/>
          </a:prstGeom>
        </p:spPr>
      </p:pic>
      <p:sp>
        <p:nvSpPr>
          <p:cNvPr id="197" name="矩形 23"/>
          <p:cNvSpPr/>
          <p:nvPr userDrawn="true"/>
        </p:nvSpPr>
        <p:spPr>
          <a:xfrm>
            <a:off x="-6351" y="959592"/>
            <a:ext cx="12204700" cy="6041135"/>
          </a:xfrm>
          <a:prstGeom prst="rect">
            <a:avLst/>
          </a:prstGeom>
          <a:solidFill>
            <a:srgbClr val="E9E8E6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sp>
        <p:nvSpPr>
          <p:cNvPr id="198" name="图片占位符 24"/>
          <p:cNvSpPr>
            <a:spLocks noGrp="true"/>
          </p:cNvSpPr>
          <p:nvPr>
            <p:ph type="pic" sz="quarter" idx="12"/>
          </p:nvPr>
        </p:nvSpPr>
        <p:spPr>
          <a:xfrm>
            <a:off x="8615363" y="1500188"/>
            <a:ext cx="2520001" cy="2347912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99" name="图片占位符 22"/>
          <p:cNvSpPr>
            <a:spLocks noGrp="true"/>
          </p:cNvSpPr>
          <p:nvPr>
            <p:ph type="pic" sz="quarter" idx="11"/>
          </p:nvPr>
        </p:nvSpPr>
        <p:spPr>
          <a:xfrm>
            <a:off x="4676775" y="1217613"/>
            <a:ext cx="2771775" cy="2630487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200" name="图片占位符 20"/>
          <p:cNvSpPr>
            <a:spLocks noGrp="true"/>
          </p:cNvSpPr>
          <p:nvPr>
            <p:ph type="pic" sz="quarter" idx="10"/>
          </p:nvPr>
        </p:nvSpPr>
        <p:spPr>
          <a:xfrm>
            <a:off x="989013" y="1500188"/>
            <a:ext cx="2520950" cy="2347912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201" name="矩形 7"/>
          <p:cNvSpPr/>
          <p:nvPr/>
        </p:nvSpPr>
        <p:spPr>
          <a:xfrm>
            <a:off x="4676774" y="3724852"/>
            <a:ext cx="2771776" cy="618346"/>
          </a:xfrm>
          <a:prstGeom prst="rect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02" name="矩形 12"/>
          <p:cNvSpPr/>
          <p:nvPr/>
        </p:nvSpPr>
        <p:spPr>
          <a:xfrm>
            <a:off x="8615998" y="3773650"/>
            <a:ext cx="2520001" cy="562179"/>
          </a:xfrm>
          <a:prstGeom prst="rect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03" name="矩形 18"/>
          <p:cNvSpPr/>
          <p:nvPr/>
        </p:nvSpPr>
        <p:spPr>
          <a:xfrm>
            <a:off x="989322" y="3781019"/>
            <a:ext cx="2520001" cy="562179"/>
          </a:xfrm>
          <a:prstGeom prst="rect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cxnSp>
        <p:nvCxnSpPr>
          <p:cNvPr id="204" name="直接连接符 25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图片 26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3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206" name="文本框 27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207" name="图片 24"/>
          <p:cNvPicPr>
            <a:picLocks noChangeAspect="true" noChangeArrowheads="true"/>
          </p:cNvPicPr>
          <p:nvPr userDrawn="true"/>
        </p:nvPicPr>
        <p:blipFill>
          <a:blip r:embed="rId4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208" name="组合 29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209" name="图片 30"/>
            <p:cNvPicPr>
              <a:picLocks noChangeAspect="true"/>
            </p:cNvPicPr>
            <p:nvPr userDrawn="true"/>
          </p:nvPicPr>
          <p:blipFill>
            <a:blip r:embed="rId5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210" name="直接连接符 31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32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平行四边形 33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213" name="图片 34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3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214" name="任意多边形: 形状 35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  <p:sp>
        <p:nvSpPr>
          <p:cNvPr id="215" name="矩形 36"/>
          <p:cNvSpPr/>
          <p:nvPr userDrawn="true"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7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16" name="文本框 37"/>
          <p:cNvSpPr txBox="true"/>
          <p:nvPr userDrawn="true"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11_自定义版式"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图片 21" descr="有钟表的建筑  描述已自动生成"/>
          <p:cNvPicPr>
            <a:picLocks noChangeAspect="true"/>
          </p:cNvPicPr>
          <p:nvPr userDrawn="true"/>
        </p:nvPicPr>
        <p:blipFill rotWithShape="true">
          <a:blip r:embed="rId1" cstate="email">
            <a:extLst>
              <a:ext uri="{28A0092B-C50C-407E-A947-70E740481C1C}"/>
            </a:extLst>
          </a:blip>
          <a:srcRect/>
          <a:stretch/>
        </p:blipFill>
        <p:spPr>
          <a:xfrm>
            <a:off x="3958" y="976552"/>
            <a:ext cx="12200742" cy="5881448"/>
          </a:xfrm>
          <a:prstGeom prst="rect">
            <a:avLst/>
          </a:prstGeom>
        </p:spPr>
      </p:pic>
      <p:sp>
        <p:nvSpPr>
          <p:cNvPr id="219" name="矩形 22"/>
          <p:cNvSpPr/>
          <p:nvPr userDrawn="true"/>
        </p:nvSpPr>
        <p:spPr>
          <a:xfrm>
            <a:off x="-1" y="937125"/>
            <a:ext cx="12204701" cy="5990043"/>
          </a:xfrm>
          <a:prstGeom prst="rect">
            <a:avLst/>
          </a:prstGeom>
          <a:solidFill>
            <a:srgbClr val="E9E8E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20" name="图片占位符 7"/>
          <p:cNvSpPr>
            <a:spLocks noGrp="true"/>
          </p:cNvSpPr>
          <p:nvPr>
            <p:ph type="pic" sz="quarter" idx="13"/>
          </p:nvPr>
        </p:nvSpPr>
        <p:spPr>
          <a:xfrm>
            <a:off x="1450975" y="1444625"/>
            <a:ext cx="3171825" cy="4791075"/>
          </a:xfrm>
        </p:spPr>
        <p:txBody>
          <a:bodyPr/>
          <a:lstStyle/>
          <a:p>
            <a:pPr/>
            <a:endParaRPr lang="zh-CN" altLang="en-US"/>
          </a:p>
        </p:txBody>
      </p:sp>
      <p:cxnSp>
        <p:nvCxnSpPr>
          <p:cNvPr id="221" name="直接连接符 8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2" name="图片 9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223" name="文本框 10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224" name="图片 24"/>
          <p:cNvPicPr>
            <a:picLocks noChangeAspect="true" noChangeArrowheads="true"/>
          </p:cNvPicPr>
          <p:nvPr userDrawn="true"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225" name="组合 12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226" name="图片 13"/>
            <p:cNvPicPr>
              <a:picLocks noChangeAspect="true"/>
            </p:cNvPicPr>
            <p:nvPr userDrawn="true"/>
          </p:nvPicPr>
          <p:blipFill>
            <a:blip r:embed="rId4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227" name="直接连接符 14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15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平行四边形 16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230" name="图片 17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231" name="任意多边形: 形状 18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9_自定义版式"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图片 18" descr="图片包含 建筑, 户外, 砖, 石头  描述已自动生成"/>
          <p:cNvPicPr>
            <a:picLocks noChangeAspect="true"/>
          </p:cNvPicPr>
          <p:nvPr userDrawn="true"/>
        </p:nvPicPr>
        <p:blipFill rotWithShape="true">
          <a:blip r:embed="rId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/>
            </a:extLst>
          </a:blip>
          <a:srcRect/>
          <a:stretch/>
        </p:blipFill>
        <p:spPr>
          <a:xfrm>
            <a:off x="5022416" y="1067953"/>
            <a:ext cx="7169584" cy="5112585"/>
          </a:xfrm>
          <a:prstGeom prst="rect">
            <a:avLst/>
          </a:prstGeom>
        </p:spPr>
      </p:pic>
      <p:sp>
        <p:nvSpPr>
          <p:cNvPr id="234" name="矩形 19"/>
          <p:cNvSpPr/>
          <p:nvPr userDrawn="true"/>
        </p:nvSpPr>
        <p:spPr>
          <a:xfrm>
            <a:off x="-1" y="962534"/>
            <a:ext cx="12192000" cy="5895466"/>
          </a:xfrm>
          <a:prstGeom prst="rect">
            <a:avLst/>
          </a:prstGeom>
          <a:solidFill>
            <a:srgbClr val="E9E8E6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35" name="图片占位符 29"/>
          <p:cNvSpPr>
            <a:spLocks noGrp="true"/>
          </p:cNvSpPr>
          <p:nvPr>
            <p:ph type="pic" sz="quarter" idx="13"/>
          </p:nvPr>
        </p:nvSpPr>
        <p:spPr>
          <a:xfrm>
            <a:off x="1078840" y="1705430"/>
            <a:ext cx="5017160" cy="3498396"/>
          </a:xfrm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236" name="矩形 26"/>
          <p:cNvSpPr/>
          <p:nvPr userDrawn="true"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37" name="文本框 27"/>
          <p:cNvSpPr txBox="true"/>
          <p:nvPr userDrawn="true"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  <p:cxnSp>
        <p:nvCxnSpPr>
          <p:cNvPr id="238" name="直接连接符 30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9" name="图片 31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3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240" name="文本框 32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241" name="图片 24"/>
          <p:cNvPicPr>
            <a:picLocks noChangeAspect="true" noChangeArrowheads="true"/>
          </p:cNvPicPr>
          <p:nvPr userDrawn="true"/>
        </p:nvPicPr>
        <p:blipFill>
          <a:blip r:embed="rId4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242" name="组合 34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243" name="图片 35"/>
            <p:cNvPicPr>
              <a:picLocks noChangeAspect="true"/>
            </p:cNvPicPr>
            <p:nvPr userDrawn="true"/>
          </p:nvPicPr>
          <p:blipFill>
            <a:blip r:embed="rId5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244" name="直接连接符 36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37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平行四边形 38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247" name="图片 39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3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248" name="任意多边形: 形状 40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 name="10_自定义版式"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图片 18" descr="图片包含 建筑, 户外, 砖, 石头  描述已自动生成"/>
          <p:cNvPicPr>
            <a:picLocks noChangeAspect="true"/>
          </p:cNvPicPr>
          <p:nvPr userDrawn="true"/>
        </p:nvPicPr>
        <p:blipFill rotWithShape="true">
          <a:blip r:embed="rId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/>
            </a:extLst>
          </a:blip>
          <a:srcRect/>
          <a:stretch/>
        </p:blipFill>
        <p:spPr>
          <a:xfrm>
            <a:off x="4072384" y="1067953"/>
            <a:ext cx="8119616" cy="5790047"/>
          </a:xfrm>
          <a:prstGeom prst="rect">
            <a:avLst/>
          </a:prstGeom>
        </p:spPr>
      </p:pic>
      <p:sp>
        <p:nvSpPr>
          <p:cNvPr id="251" name="矩形 19"/>
          <p:cNvSpPr/>
          <p:nvPr userDrawn="true"/>
        </p:nvSpPr>
        <p:spPr>
          <a:xfrm>
            <a:off x="-1" y="962534"/>
            <a:ext cx="12192000" cy="5939916"/>
          </a:xfrm>
          <a:prstGeom prst="rect">
            <a:avLst/>
          </a:prstGeom>
          <a:solidFill>
            <a:srgbClr val="E9E8E6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cxnSp>
        <p:nvCxnSpPr>
          <p:cNvPr id="252" name="直接连接符 30"/>
          <p:cNvCxnSpPr/>
          <p:nvPr userDrawn="true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3" name="图片 31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t="6964" r="94000" b="87345"/>
          <a:stretch/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254" name="文本框 32"/>
          <p:cNvSpPr txBox="true"/>
          <p:nvPr userDrawn="true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endParaRPr lang="zh-CN" altLang="en-US" dirty="false"/>
          </a:p>
        </p:txBody>
      </p:sp>
      <p:pic>
        <p:nvPicPr>
          <p:cNvPr id="255" name="图片 24"/>
          <p:cNvPicPr>
            <a:picLocks noChangeAspect="true" noChangeArrowheads="true"/>
          </p:cNvPicPr>
          <p:nvPr userDrawn="true"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256" name="组合 34"/>
          <p:cNvGrpSpPr/>
          <p:nvPr userDrawn="true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257" name="图片 35"/>
            <p:cNvPicPr>
              <a:picLocks noChangeAspect="true"/>
            </p:cNvPicPr>
            <p:nvPr userDrawn="true"/>
          </p:nvPicPr>
          <p:blipFill>
            <a:blip r:embed="rId4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258" name="直接连接符 36"/>
            <p:cNvCxnSpPr/>
            <p:nvPr userDrawn="true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37"/>
            <p:cNvCxnSpPr/>
            <p:nvPr userDrawn="true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平行四边形 38"/>
          <p:cNvSpPr/>
          <p:nvPr userDrawn="true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pic>
        <p:nvPicPr>
          <p:cNvPr id="261" name="图片 39" descr="图片包含 砖, 户外, 材料, 男人  描述已自动生成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28A0092B-C50C-407E-A947-70E740481C1C}"/>
            </a:extLst>
          </a:blip>
          <a:srcRect l="983" t="6964" r="94000" b="87345"/>
          <a:stretch/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262" name="任意多边形: 形状 40"/>
          <p:cNvSpPr/>
          <p:nvPr userDrawn="true"/>
        </p:nvSpPr>
        <p:spPr>
          <a:xfrm flipV="true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true"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dirty="false"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<Relationships xmlns="http://schemas.openxmlformats.org/package/2006/relationships"><Relationship Id="rId15" Type="http://schemas.openxmlformats.org/officeDocument/2006/relationships/theme" Target="../theme/theme1.xml" /><Relationship Id="rId7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4.xml" /><Relationship Id="rId1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2.xml" /><Relationship Id="rId10" Type="http://schemas.openxmlformats.org/officeDocument/2006/relationships/slideLayout" Target="../slideLayouts/slideLayout11.xml" /><Relationship Id="rId14" Type="http://schemas.openxmlformats.org/officeDocument/2006/relationships/slideLayout" Target="../slideLayouts/slideLayout15.xml" /><Relationship Id="rId16" Type="http://schemas.openxmlformats.org/officeDocument/2006/relationships/image" Target="media/image1.jpg" /><Relationship Id="rId2" Type="http://schemas.openxmlformats.org/officeDocument/2006/relationships/slideLayout" Target="../slideLayouts/slideLayout3.xml" /><Relationship Id="rId9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2.xml" /><Relationship Id="rId3" Type="http://schemas.openxmlformats.org/officeDocument/2006/relationships/slideLayout" Target="../slideLayouts/slideLayout4.xml" /><Relationship Id="rId4" Type="http://schemas.openxmlformats.org/officeDocument/2006/relationships/slideLayout" Target="../slideLayouts/slideLayout5.xml" /><Relationship Id="rId6" Type="http://schemas.openxmlformats.org/officeDocument/2006/relationships/slideLayout" Target="../slideLayouts/slideLayout7.xml" /><Relationship Id="rId5" Type="http://schemas.openxmlformats.org/officeDocument/2006/relationships/slideLayout" Target="../slideLayouts/slideLayout6.xml" /><Relationship Id="rId0" Type="http://schemas.openxmlformats.org/officeDocument/2006/relationships/slideLayout" Target="../slideLayouts/slideLayout1.xml" /><Relationship Id="rId8" Type="http://schemas.openxmlformats.org/officeDocument/2006/relationships/slideLayout" Target="../slideLayouts/slideLayout9.xml" /></Relationships>
</file>

<file path=ppt/slideMasters/slideMaster1.xml><?xml version="1.0" encoding="utf-8"?>
<p:sldMaster xmlns:p14="http://schemas.microsoft.com/office/powerpoint/2010/main" xmlns:p15="http://schemas.microsoft.com/office/powerpoint/2012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 p15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412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1ECABFC2-7CCE-4972-BA47-D648AE696F88}" type="slidenum">
              <a:rPr lang="zh-CN" altLang="en-US" smtClean="false"/>
              <a:t>‹#›</a:t>
            </a:fld>
            <a:endParaRPr lang="zh-CN" altLang="en-US"/>
          </a:p>
        </p:txBody>
      </p:sp>
      <p:pic>
        <p:nvPicPr>
          <p:cNvPr id="7" name="图片 6" descr="图片包含 建筑, 旧, 钟表, 塔  描述已自动生成"/>
          <p:cNvPicPr>
            <a:picLocks noChangeAspect="true"/>
          </p:cNvPicPr>
          <p:nvPr userDrawn="true"/>
        </p:nvPicPr>
        <p:blipFill rotWithShape="true">
          <a:blip r:embed="rId16">
            <a:extLst>
              <a:ext uri="{28A0092B-C50C-407E-A947-70E740481C1C}"/>
            </a:extLst>
          </a:blip>
          <a:srcRect r="38330"/>
          <a:stretch/>
        </p:blipFill>
        <p:spPr>
          <a:xfrm>
            <a:off x="0" y="-227819"/>
            <a:ext cx="12192000" cy="7209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  <p:txStyles>
    <p:titleStyle>
      <a:lvl1pPr algn="l" defTabSz="914400" rtl="false" eaLnBrk="true" latinLnBrk="false" hangingPunct="true">
        <a:lnSpc>
          <a:spcPct val="90000"/>
        </a:lnSpc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false" eaLnBrk="true" latinLnBrk="false" hangingPunct="true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2" Type="http://schemas.openxmlformats.org/officeDocument/2006/relationships/image" Target="media/image20.png" /><Relationship Id="rId0" Type="http://schemas.openxmlformats.org/officeDocument/2006/relationships/slideLayout" Target="../slideLayouts/slideLayout13.xml" /><Relationship Id="rId4" Type="http://schemas.openxmlformats.org/officeDocument/2006/relationships/image" Target="media/image4.png" /><Relationship Id="rId1" Type="http://schemas.openxmlformats.org/officeDocument/2006/relationships/notesSlide" Target="../notesSlides/notesSlide1.xml" /></Relationships>
</file>

<file path=ppt/slides/_rels/slide10.xml.rels><?xml version="1.0" encoding="UTF-8" standalone="yes"?><Relationships xmlns="http://schemas.openxmlformats.org/package/2006/relationships"><Relationship Id="rId3" Type="http://schemas.openxmlformats.org/officeDocument/2006/relationships/image" Target="media/image22.png" /><Relationship Id="rId2" Type="http://schemas.openxmlformats.org/officeDocument/2006/relationships/image" Target="media/image2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.xml" /></Relationships>
</file>

<file path=ppt/slides/_rels/slide11.xml.rels><?xml version="1.0" encoding="UTF-8" standalone="yes"?><Relationships xmlns="http://schemas.openxmlformats.org/package/2006/relationships"><Relationship Id="rId6" Type="http://schemas.openxmlformats.org/officeDocument/2006/relationships/image" Target="media/image26.png" /><Relationship Id="rId1" Type="http://schemas.openxmlformats.org/officeDocument/2006/relationships/notesSlide" Target="../notesSlides/notesSlide3.xml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7.png" /><Relationship Id="rId3" Type="http://schemas.openxmlformats.org/officeDocument/2006/relationships/image" Target="media/image23.png" /><Relationship Id="rId5" Type="http://schemas.openxmlformats.org/officeDocument/2006/relationships/image" Target="media/image25.png" /><Relationship Id="rId4" Type="http://schemas.openxmlformats.org/officeDocument/2006/relationships/image" Target="media/image24.png" /></Relationships>
</file>

<file path=ppt/slides/_rels/slide12.xml.rels><?xml version="1.0" encoding="UTF-8" standalone="yes"?><Relationships xmlns="http://schemas.openxmlformats.org/package/2006/relationships"><Relationship Id="rId6" Type="http://schemas.openxmlformats.org/officeDocument/2006/relationships/image" Target="media/image7.png" /><Relationship Id="rId1" Type="http://schemas.openxmlformats.org/officeDocument/2006/relationships/notesSlide" Target="../notesSlides/notesSlide4.xml" /><Relationship Id="rId0" Type="http://schemas.openxmlformats.org/officeDocument/2006/relationships/slideLayout" Target="../slideLayouts/slideLayout13.xml" /><Relationship Id="rId2" Type="http://schemas.openxmlformats.org/officeDocument/2006/relationships/image" Target="media/image27.png" /><Relationship Id="rId3" Type="http://schemas.openxmlformats.org/officeDocument/2006/relationships/image" Target="media/image4.png" /><Relationship Id="rId4" Type="http://schemas.openxmlformats.org/officeDocument/2006/relationships/image" Target="media/image28.png" /><Relationship Id="rId5" Type="http://schemas.microsoft.com/office/2007/relationships/hdphoto" Target="media/hdphoto2.wdp" /></Relationships>
</file>

<file path=ppt/slides/_rels/slide13.xml.rels><?xml version="1.0" encoding="UTF-8" standalone="yes"?><Relationships xmlns="http://schemas.openxmlformats.org/package/2006/relationships"><Relationship Id="rId2" Type="http://schemas.openxmlformats.org/officeDocument/2006/relationships/image" Target="media/image29.png" /><Relationship Id="rId0" Type="http://schemas.openxmlformats.org/officeDocument/2006/relationships/slideLayout" Target="../slideLayouts/slideLayout7.xml" /><Relationship Id="rId1" Type="http://schemas.openxmlformats.org/officeDocument/2006/relationships/notesSlide" Target="../notesSlides/notesSlide5.xml" /></Relationships>
</file>

<file path=ppt/slides/_rels/slide14.xml.rels><?xml version="1.0" encoding="UTF-8" standalone="yes"?><Relationships xmlns="http://schemas.openxmlformats.org/package/2006/relationships"><Relationship Id="rId2" Type="http://schemas.openxmlformats.org/officeDocument/2006/relationships/image" Target="media/image30.png" /><Relationship Id="rId0" Type="http://schemas.openxmlformats.org/officeDocument/2006/relationships/slideLayout" Target="../slideLayouts/slideLayout7.xml" /><Relationship Id="rId1" Type="http://schemas.openxmlformats.org/officeDocument/2006/relationships/notesSlide" Target="../notesSlides/notesSlide6.xml" /></Relationships>
</file>

<file path=ppt/slides/_rels/slide15.xml.rels><?xml version="1.0" encoding="UTF-8" standalone="yes"?><Relationships xmlns="http://schemas.openxmlformats.org/package/2006/relationships"><Relationship Id="rId2" Type="http://schemas.openxmlformats.org/officeDocument/2006/relationships/image" Target="media/image31.png" /><Relationship Id="rId0" Type="http://schemas.openxmlformats.org/officeDocument/2006/relationships/slideLayout" Target="../slideLayouts/slideLayout7.xml" /><Relationship Id="rId1" Type="http://schemas.openxmlformats.org/officeDocument/2006/relationships/notesSlide" Target="../notesSlides/notesSlide7.xml" /></Relationships>
</file>

<file path=ppt/slides/_rels/slide16.xml.rels><?xml version="1.0" encoding="UTF-8" standalone="yes"?><Relationships xmlns="http://schemas.openxmlformats.org/package/2006/relationships"><Relationship Id="rId2" Type="http://schemas.openxmlformats.org/officeDocument/2006/relationships/image" Target="media/image32.png" /><Relationship Id="rId0" Type="http://schemas.openxmlformats.org/officeDocument/2006/relationships/slideLayout" Target="../slideLayouts/slideLayout7.xml" /><Relationship Id="rId1" Type="http://schemas.openxmlformats.org/officeDocument/2006/relationships/notesSlide" Target="../notesSlides/notesSlide8.xml" /></Relationships>
</file>

<file path=ppt/slides/_rels/slide17.xml.rels><?xml version="1.0" encoding="UTF-8" standalone="yes"?><Relationships xmlns="http://schemas.openxmlformats.org/package/2006/relationships"><Relationship Id="rId2" Type="http://schemas.openxmlformats.org/officeDocument/2006/relationships/image" Target="media/image33.png" /><Relationship Id="rId0" Type="http://schemas.openxmlformats.org/officeDocument/2006/relationships/slideLayout" Target="../slideLayouts/slideLayout7.xml" /><Relationship Id="rId1" Type="http://schemas.openxmlformats.org/officeDocument/2006/relationships/notesSlide" Target="../notesSlides/notesSlide9.xml" /></Relationships>
</file>

<file path=ppt/slides/_rels/slide18.xml.rels><?xml version="1.0" encoding="UTF-8" standalone="yes"?><Relationships xmlns="http://schemas.openxmlformats.org/package/2006/relationships"><Relationship Id="rId3" Type="http://schemas.openxmlformats.org/officeDocument/2006/relationships/image" Target="media/image7.png" /><Relationship Id="rId2" Type="http://schemas.openxmlformats.org/officeDocument/2006/relationships/image" Target="media/image23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0.xml" /></Relationships>
</file>

<file path=ppt/slides/_rels/slide19.xml.rels><?xml version="1.0" encoding="UTF-8" standalone="yes"?><Relationships xmlns="http://schemas.openxmlformats.org/package/2006/relationships"><Relationship Id="rId4" Type="http://schemas.openxmlformats.org/officeDocument/2006/relationships/image" Target="media/image7.png" /><Relationship Id="rId2" Type="http://schemas.openxmlformats.org/officeDocument/2006/relationships/image" Target="media/image34.png" /><Relationship Id="rId5" Type="http://schemas.openxmlformats.org/officeDocument/2006/relationships/image" Target="media/image35.png" /><Relationship Id="rId0" Type="http://schemas.openxmlformats.org/officeDocument/2006/relationships/slideLayout" Target="../slideLayouts/slideLayout13.xml" /><Relationship Id="rId3" Type="http://schemas.openxmlformats.org/officeDocument/2006/relationships/image" Target="media/image4.png" /><Relationship Id="rId1" Type="http://schemas.openxmlformats.org/officeDocument/2006/relationships/notesSlide" Target="../notesSlides/notesSlide11.xml" /></Relationships>
</file>

<file path=ppt/slides/_rels/slide2.xml.rels><?xml version="1.0" encoding="UTF-8" standalone="yes"?><Relationships xmlns="http://schemas.openxmlformats.org/package/2006/relationships"><Relationship Id="rId2" Type="http://schemas.openxmlformats.org/officeDocument/2006/relationships/image" Target="media/image4.png" /><Relationship Id="rId0" Type="http://schemas.openxmlformats.org/officeDocument/2006/relationships/slideLayout" Target="../slideLayouts/slideLayout13.xml" /><Relationship Id="rId3" Type="http://schemas.openxmlformats.org/officeDocument/2006/relationships/image" Target="media/image7.png" /><Relationship Id="rId1" Type="http://schemas.openxmlformats.org/officeDocument/2006/relationships/notesSlide" Target="../notesSlides/notesSlide12.xml" /></Relationships>
</file>

<file path=ppt/slides/_rels/slide20.xml.rels><?xml version="1.0" encoding="UTF-8" standalone="yes"?><Relationships xmlns="http://schemas.openxmlformats.org/package/2006/relationships"><Relationship Id="rId4" Type="http://schemas.openxmlformats.org/officeDocument/2006/relationships/image" Target="media/image36.jpg" /><Relationship Id="rId2" Type="http://schemas.openxmlformats.org/officeDocument/2006/relationships/image" Target="media/image21.png" /><Relationship Id="rId3" Type="http://schemas.openxmlformats.org/officeDocument/2006/relationships/image" Target="media/image9.png" /><Relationship Id="rId0" Type="http://schemas.openxmlformats.org/officeDocument/2006/relationships/slideLayout" Target="../slideLayouts/slideLayout2.xml" /><Relationship Id="rId1" Type="http://schemas.openxmlformats.org/officeDocument/2006/relationships/notesSlide" Target="../notesSlides/notesSlide13.xml" /></Relationships>
</file>

<file path=ppt/slides/_rels/slide21.xml.rels><?xml version="1.0" encoding="UTF-8" standalone="yes"?><Relationships xmlns="http://schemas.openxmlformats.org/package/2006/relationships"><Relationship Id="rId6" Type="http://schemas.openxmlformats.org/officeDocument/2006/relationships/image" Target="media/image7.png" /><Relationship Id="rId1" Type="http://schemas.openxmlformats.org/officeDocument/2006/relationships/notesSlide" Target="../notesSlides/notesSlide14.xml" /><Relationship Id="rId0" Type="http://schemas.openxmlformats.org/officeDocument/2006/relationships/slideLayout" Target="../slideLayouts/slideLayout13.xml" /><Relationship Id="rId2" Type="http://schemas.openxmlformats.org/officeDocument/2006/relationships/image" Target="media/image27.png" /><Relationship Id="rId3" Type="http://schemas.openxmlformats.org/officeDocument/2006/relationships/image" Target="media/image4.png" /><Relationship Id="rId4" Type="http://schemas.openxmlformats.org/officeDocument/2006/relationships/image" Target="media/image37.png" /><Relationship Id="rId5" Type="http://schemas.microsoft.com/office/2007/relationships/hdphoto" Target="media/hdphoto3.wdp" /></Relationships>
</file>

<file path=ppt/slides/_rels/slide22.xml.rels><?xml version="1.0" encoding="UTF-8" standalone="yes"?><Relationships xmlns="http://schemas.openxmlformats.org/package/2006/relationships"><Relationship Id="rId3" Type="http://schemas.openxmlformats.org/officeDocument/2006/relationships/image" Target="media/image7.png" /><Relationship Id="rId2" Type="http://schemas.openxmlformats.org/officeDocument/2006/relationships/image" Target="media/image23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5.xml" /></Relationships>
</file>

<file path=ppt/slides/_rels/slide23.xml.rels><?xml version="1.0" encoding="UTF-8" standalone="yes"?><Relationships xmlns="http://schemas.openxmlformats.org/package/2006/relationships"><Relationship Id="rId6" Type="http://schemas.openxmlformats.org/officeDocument/2006/relationships/image" Target="media/image13.png" /><Relationship Id="rId1" Type="http://schemas.openxmlformats.org/officeDocument/2006/relationships/notesSlide" Target="../notesSlides/notesSlide16.xml" /><Relationship Id="rId2" Type="http://schemas.openxmlformats.org/officeDocument/2006/relationships/image" Target="media/image4.png" /><Relationship Id="rId3" Type="http://schemas.openxmlformats.org/officeDocument/2006/relationships/image" Target="media/image12.png" /><Relationship Id="rId4" Type="http://schemas.microsoft.com/office/2007/relationships/hdphoto" Target="media/hdphoto1.wdp" /><Relationship Id="rId0" Type="http://schemas.openxmlformats.org/officeDocument/2006/relationships/slideLayout" Target="../slideLayouts/slideLayout13.xml" /><Relationship Id="rId5" Type="http://schemas.openxmlformats.org/officeDocument/2006/relationships/image" Target="media/image7.png" /></Relationships>
</file>

<file path=ppt/slides/_rels/slide3.xml.rels><?xml version="1.0" encoding="UTF-8" standalone="yes"?><Relationships xmlns="http://schemas.openxmlformats.org/package/2006/relationships"><Relationship Id="rId4" Type="http://schemas.openxmlformats.org/officeDocument/2006/relationships/image" Target="media/image7.png" /><Relationship Id="rId3" Type="http://schemas.openxmlformats.org/officeDocument/2006/relationships/image" Target="media/image4.png" /><Relationship Id="rId2" Type="http://schemas.openxmlformats.org/officeDocument/2006/relationships/image" Target="media/image34.png" /><Relationship Id="rId0" Type="http://schemas.openxmlformats.org/officeDocument/2006/relationships/slideLayout" Target="../slideLayouts/slideLayout13.xml" /><Relationship Id="rId5" Type="http://schemas.openxmlformats.org/officeDocument/2006/relationships/image" Target="media/image35.png" /><Relationship Id="rId1" Type="http://schemas.openxmlformats.org/officeDocument/2006/relationships/notesSlide" Target="../notesSlides/notesSlide17.xml" /></Relationships>
</file>

<file path=ppt/slides/_rels/slide4.xml.rels><?xml version="1.0" encoding="UTF-8" standalone="yes"?><Relationships xmlns="http://schemas.openxmlformats.org/package/2006/relationships"><Relationship Id="rId4" Type="http://schemas.microsoft.com/office/2007/relationships/hdphoto" Target="media/hdphoto4.wdp" /><Relationship Id="rId5" Type="http://schemas.openxmlformats.org/officeDocument/2006/relationships/image" Target="media/image23.png" /><Relationship Id="rId3" Type="http://schemas.openxmlformats.org/officeDocument/2006/relationships/image" Target="media/image38.png" /><Relationship Id="rId2" Type="http://schemas.openxmlformats.org/officeDocument/2006/relationships/image" Target="media/image7.png" /><Relationship Id="rId0" Type="http://schemas.openxmlformats.org/officeDocument/2006/relationships/slideLayout" Target="../slideLayouts/slideLayout10.xml" /><Relationship Id="rId1" Type="http://schemas.openxmlformats.org/officeDocument/2006/relationships/notesSlide" Target="../notesSlides/notesSlide18.xml" /></Relationships>
</file>

<file path=ppt/slides/_rels/slide5.xml.rels><?xml version="1.0" encoding="UTF-8" standalone="yes"?><Relationships xmlns="http://schemas.openxmlformats.org/package/2006/relationships"><Relationship Id="rId6" Type="http://schemas.openxmlformats.org/officeDocument/2006/relationships/image" Target="media/image7.png" /><Relationship Id="rId1" Type="http://schemas.openxmlformats.org/officeDocument/2006/relationships/notesSlide" Target="../notesSlides/notesSlide19.xml" /><Relationship Id="rId4" Type="http://schemas.openxmlformats.org/officeDocument/2006/relationships/image" Target="media/image37.png" /><Relationship Id="rId0" Type="http://schemas.openxmlformats.org/officeDocument/2006/relationships/slideLayout" Target="../slideLayouts/slideLayout13.xml" /><Relationship Id="rId2" Type="http://schemas.openxmlformats.org/officeDocument/2006/relationships/image" Target="media/image27.png" /><Relationship Id="rId3" Type="http://schemas.openxmlformats.org/officeDocument/2006/relationships/image" Target="media/image4.png" /><Relationship Id="rId5" Type="http://schemas.microsoft.com/office/2007/relationships/hdphoto" Target="media/hdphoto3.wdp" /></Relationships>
</file>

<file path=ppt/slides/_rels/slide6.xml.rels><?xml version="1.0" encoding="UTF-8" standalone="yes"?><Relationships xmlns="http://schemas.openxmlformats.org/package/2006/relationships"><Relationship Id="rId3" Type="http://schemas.openxmlformats.org/officeDocument/2006/relationships/image" Target="media/image22.png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21.png" /><Relationship Id="rId1" Type="http://schemas.openxmlformats.org/officeDocument/2006/relationships/notesSlide" Target="../notesSlides/notesSlide20.xml" /></Relationships>
</file>

<file path=ppt/slides/_rels/slide7.xml.rels><?xml version="1.0" encoding="UTF-8" standalone="yes"?><Relationships xmlns="http://schemas.openxmlformats.org/package/2006/relationships"><Relationship Id="rId6" Type="http://schemas.openxmlformats.org/officeDocument/2006/relationships/image" Target="media/image7.png" /><Relationship Id="rId1" Type="http://schemas.openxmlformats.org/officeDocument/2006/relationships/notesSlide" Target="../notesSlides/notesSlide21.xml" /><Relationship Id="rId0" Type="http://schemas.openxmlformats.org/officeDocument/2006/relationships/slideLayout" Target="../slideLayouts/slideLayout13.xml" /><Relationship Id="rId2" Type="http://schemas.openxmlformats.org/officeDocument/2006/relationships/image" Target="media/image39.png" /><Relationship Id="rId3" Type="http://schemas.openxmlformats.org/officeDocument/2006/relationships/image" Target="media/image40.png" /><Relationship Id="rId4" Type="http://schemas.microsoft.com/office/2007/relationships/hdphoto" Target="media/hdphoto5.wdp" /><Relationship Id="rId5" Type="http://schemas.openxmlformats.org/officeDocument/2006/relationships/image" Target="media/image4.png" /></Relationships>
</file>

<file path=ppt/slides/_rels/slide8.xml.rels><?xml version="1.0" encoding="UTF-8" standalone="yes"?><Relationships xmlns="http://schemas.openxmlformats.org/package/2006/relationships"><Relationship Id="rId4" Type="http://schemas.openxmlformats.org/officeDocument/2006/relationships/image" Target="media/image41.jpg" /><Relationship Id="rId3" Type="http://schemas.openxmlformats.org/officeDocument/2006/relationships/image" Target="media/image9.png" /><Relationship Id="rId5" Type="http://schemas.openxmlformats.org/officeDocument/2006/relationships/image" Target="media/image42.jpg" /><Relationship Id="rId2" Type="http://schemas.openxmlformats.org/officeDocument/2006/relationships/image" Target="media/image21.png" /><Relationship Id="rId0" Type="http://schemas.openxmlformats.org/officeDocument/2006/relationships/slideLayout" Target="../slideLayouts/slideLayout6.xml" /><Relationship Id="rId1" Type="http://schemas.openxmlformats.org/officeDocument/2006/relationships/notesSlide" Target="../notesSlides/notesSlide22.xml" /></Relationships>
</file>

<file path=ppt/slides/_rels/slide9.xml.rels><?xml version="1.0" encoding="UTF-8" standalone="yes"?><Relationships xmlns="http://schemas.openxmlformats.org/package/2006/relationships"><Relationship Id="rId2" Type="http://schemas.openxmlformats.org/officeDocument/2006/relationships/image" Target="media/image21.png" /><Relationship Id="rId4" Type="http://schemas.openxmlformats.org/officeDocument/2006/relationships/image" Target="media/image36.jpg" /><Relationship Id="rId0" Type="http://schemas.openxmlformats.org/officeDocument/2006/relationships/slideLayout" Target="../slideLayouts/slideLayout2.xml" /><Relationship Id="rId3" Type="http://schemas.openxmlformats.org/officeDocument/2006/relationships/image" Target="media/image9.png" /><Relationship Id="rId1" Type="http://schemas.openxmlformats.org/officeDocument/2006/relationships/notesSlide" Target="../notesSlides/notesSlide23.xml" /></Relationships>
</file>

<file path=ppt/slides/slide1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true"/>
          </p:cNvPicPr>
          <p:nvPr/>
        </p:nvPicPr>
        <p:blipFill rotWithShape="true">
          <a:blip r:embed="rId2"/>
          <a:srcRect t="22163" r="35794" b="18129"/>
          <a:stretch/>
        </p:blipFill>
        <p:spPr>
          <a:xfrm>
            <a:off x="4719788" y="-82621"/>
            <a:ext cx="7472211" cy="6956094"/>
          </a:xfrm>
          <a:prstGeom prst="rect">
            <a:avLst/>
          </a:prstGeom>
        </p:spPr>
      </p:pic>
      <p:pic>
        <p:nvPicPr>
          <p:cNvPr id="3" name="图片 73"/>
          <p:cNvPicPr>
            <a:picLocks noChangeAspect="true"/>
          </p:cNvPicPr>
          <p:nvPr/>
        </p:nvPicPr>
        <p:blipFill rotWithShape="true">
          <a:blip r:embed="rId3"/>
          <a:srcRect l="33106" r="6848"/>
          <a:stretch/>
        </p:blipFill>
        <p:spPr>
          <a:xfrm>
            <a:off x="3668233" y="333375"/>
            <a:ext cx="8523767" cy="6540098"/>
          </a:xfrm>
          <a:prstGeom prst="rect">
            <a:avLst/>
          </a:prstGeom>
        </p:spPr>
      </p:pic>
      <p:pic>
        <p:nvPicPr>
          <p:cNvPr id="4" name="图片 24"/>
          <p:cNvPicPr>
            <a:picLocks noChangeAspect="true" noChangeArrowheads="true"/>
          </p:cNvPicPr>
          <p:nvPr/>
        </p:nvPicPr>
        <p:blipFill>
          <a:blip r:embed="rId4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660400" y="951905"/>
            <a:ext cx="2808807" cy="80977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grpSp>
        <p:nvGrpSpPr>
          <p:cNvPr id="5" name="组合 68"/>
          <p:cNvGrpSpPr/>
          <p:nvPr/>
        </p:nvGrpSpPr>
        <p:grpSpPr>
          <a:xfrm>
            <a:off x="577567" y="2380211"/>
            <a:ext cx="4273550" cy="2299793"/>
            <a:chOff x="615921" y="2317544"/>
            <a:chExt cx="4273550" cy="2299794"/>
          </a:xfrm>
        </p:grpSpPr>
        <p:sp>
          <p:nvSpPr>
            <p:cNvPr id="6" name="文本框 69"/>
            <p:cNvSpPr txBox="true"/>
            <p:nvPr/>
          </p:nvSpPr>
          <p:spPr>
            <a:xfrm>
              <a:off x="615921" y="2317544"/>
              <a:ext cx="4273550" cy="170180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sz="4800" b="true" spc="80">
                  <a:solidFill>
                    <a:srgbClr val="9E2824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医院挂号系统需求分析报告</a:t>
              </a:r>
              <a:endParaRPr/>
            </a:p>
          </p:txBody>
        </p:sp>
        <p:sp>
          <p:nvSpPr>
            <p:cNvPr id="7" name="矩形 70"/>
            <p:cNvSpPr/>
            <p:nvPr/>
          </p:nvSpPr>
          <p:spPr>
            <a:xfrm>
              <a:off x="629963" y="4280788"/>
              <a:ext cx="4089400" cy="33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sz="1600">
                  <a:solidFill>
                    <a:schemeClr val="bg1">
                      <a:lumMod val="50000"/>
                      <a:alpha val="100000"/>
                    </a:schemeClr>
                  </a:solidFill>
                  <a:latin typeface="Arial"/>
                  <a:ea typeface="微软雅黑"/>
                  <a:cs typeface="微软雅黑"/>
                  <a:sym typeface="Arial"/>
                </a:rPr>
                <a:t>数据库课程设计</a:t>
              </a:r>
              <a:endParaRPr/>
            </a:p>
          </p:txBody>
        </p:sp>
        <p:sp>
          <p:nvSpPr>
            <p:cNvPr id="8" name="矩形 71"/>
            <p:cNvSpPr/>
            <p:nvPr/>
          </p:nvSpPr>
          <p:spPr>
            <a:xfrm>
              <a:off x="712672" y="4069503"/>
              <a:ext cx="4084753" cy="107878"/>
            </a:xfrm>
            <a:prstGeom prst="rect">
              <a:avLst/>
            </a:prstGeom>
            <a:gradFill flip="none" rotWithShape="true">
              <a:gsLst>
                <a:gs pos="0">
                  <a:srgbClr val="9E2824">
                    <a:alpha val="0"/>
                  </a:srgbClr>
                </a:gs>
                <a:gs pos="100000">
                  <a:srgbClr val="9E2824"/>
                </a:gs>
              </a:gsLst>
              <a:lin ang="10800000" scaled="true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文本框 72"/>
          <p:cNvSpPr txBox="true"/>
          <p:nvPr/>
        </p:nvSpPr>
        <p:spPr>
          <a:xfrm rot="0" flipH="false" flipV="false">
            <a:off x="591609" y="5288195"/>
            <a:ext cx="4552950" cy="9715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指导老师：于中华</a:t>
            </a:r>
            <a:r>
              <a:rPr lang="en-US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</a:t>
            </a:r>
            <a:r>
              <a:rPr lang="zh-CN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段磊</a:t>
            </a:r>
            <a:r>
              <a:rPr lang="en-US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</a:t>
            </a:r>
            <a:r>
              <a:rPr lang="zh-CN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唐孟玲</a:t>
            </a:r>
            <a:r>
              <a:rPr lang="en-US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</a:t>
            </a:r>
            <a:endParaRPr/>
          </a:p>
          <a:p>
            <a:pPr>
              <a:lnSpc>
                <a:spcPct val="120000"/>
              </a:lnSpc>
            </a:pPr>
            <a:r>
              <a:rPr lang="zh-CN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汇</a:t>
            </a:r>
            <a:r>
              <a:rPr lang="zh-CN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</a:t>
            </a:r>
            <a:r>
              <a:rPr lang="zh-CN" sz="20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</a:t>
            </a:r>
            <a:r>
              <a:rPr lang="zh-CN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报</a:t>
            </a:r>
            <a:r>
              <a:rPr lang="zh-CN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</a:t>
            </a:r>
            <a:r>
              <a:rPr lang="zh-CN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</a:t>
            </a:r>
            <a:r>
              <a:rPr lang="zh-CN" sz="24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人：郑仕博</a:t>
            </a:r>
            <a:endParaRPr/>
          </a:p>
        </p:txBody>
      </p:sp>
      <p:sp>
        <p:nvSpPr>
          <p:cNvPr id="10" name="矩形 1"/>
          <p:cNvSpPr/>
          <p:nvPr/>
        </p:nvSpPr>
        <p:spPr>
          <a:xfrm>
            <a:off x="0" y="3135458"/>
            <a:ext cx="12192000" cy="396583"/>
          </a:xfrm>
          <a:prstGeom prst="rect">
            <a:avLst/>
          </a:prstGeom>
        </p:spPr>
        <p:txBody>
          <a:bodyPr wrap="square" rtlCol="false" anchor="ctr">
            <a:spAutoFit/>
          </a:bodyPr>
          <a:lstStyle/>
          <a:p>
            <a:pPr algn="just" defTabSz="685800">
              <a:lnSpc>
                <a:spcPct val="120000"/>
              </a:lnSpc>
            </a:pPr>
            <a:endParaRPr lang="zh-CN" altLang="en-US" dirty="false">
              <a:solidFill>
                <a:srgbClr val="36363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bg>
      <p:bgPr>
        <a:solidFill>
          <a:schemeClr val="bg1"/>
        </a:solidFill>
        <a:effectLst/>
      </p:bgPr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true"/>
          <p:nvPr/>
        </p:nvSpPr>
        <p:spPr>
          <a:xfrm rot="0" flipH="false" flipV="false">
            <a:off x="1885729" y="349432"/>
            <a:ext cx="642620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03-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功能模块设计</a:t>
            </a:r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医生模块</a:t>
            </a:r>
            <a:endParaRPr/>
          </a:p>
        </p:txBody>
      </p:sp>
      <p:sp>
        <p:nvSpPr>
          <p:cNvPr id="13" name="椭圆 48"/>
          <p:cNvSpPr/>
          <p:nvPr/>
        </p:nvSpPr>
        <p:spPr>
          <a:xfrm>
            <a:off x="3746013" y="1588848"/>
            <a:ext cx="1880680" cy="1880680"/>
          </a:xfrm>
          <a:prstGeom prst="ellipse">
            <a:avLst/>
          </a:prstGeom>
          <a:blipFill dpi="0" rotWithShape="true">
            <a:blip r:embed="rId2"/>
            <a:srcRect/>
            <a:tile tx="-279400" ty="-158750" sx="100000" sy="97000" flip="none" algn="tl"/>
          </a:blip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" name="文本框 75"/>
          <p:cNvSpPr txBox="true"/>
          <p:nvPr/>
        </p:nvSpPr>
        <p:spPr>
          <a:xfrm>
            <a:off x="3410192" y="4171060"/>
            <a:ext cx="2552322" cy="18627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fals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按就诊日期查看当日预约患者列表，查看患者基本信息、历史挂号记录、既往病史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15" name="文本框 76"/>
          <p:cNvSpPr txBox="true"/>
          <p:nvPr/>
        </p:nvSpPr>
        <p:spPr>
          <a:xfrm>
            <a:off x="3829249" y="3565282"/>
            <a:ext cx="171420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false">
            <a:noAutofit/>
          </a:bodyPr>
          <a:lstStyle/>
          <a:p>
            <a:pPr algn="ctr" defTabSz="685800"/>
            <a:r>
              <a:rPr lang="zh-CN" sz="2000">
                <a:solidFill>
                  <a:srgbClr val="494A4D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患者信息查询</a:t>
            </a:r>
            <a:endParaRPr/>
          </a:p>
        </p:txBody>
      </p:sp>
      <p:cxnSp>
        <p:nvCxnSpPr>
          <p:cNvPr id="16" name="直接连接符 77"/>
          <p:cNvCxnSpPr/>
          <p:nvPr/>
        </p:nvCxnSpPr>
        <p:spPr>
          <a:xfrm>
            <a:off x="4064021" y="4156969"/>
            <a:ext cx="1254919" cy="0"/>
          </a:xfrm>
          <a:prstGeom prst="line">
            <a:avLst/>
          </a:prstGeom>
          <a:ln w="15875">
            <a:solidFill>
              <a:srgbClr val="2F0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49"/>
          <p:cNvSpPr/>
          <p:nvPr/>
        </p:nvSpPr>
        <p:spPr>
          <a:xfrm>
            <a:off x="6508479" y="1588848"/>
            <a:ext cx="1880680" cy="1880680"/>
          </a:xfrm>
          <a:prstGeom prst="ellipse">
            <a:avLst/>
          </a:prstGeom>
          <a:blipFill dpi="0" rotWithShape="true">
            <a:blip r:embed="rId3"/>
            <a:srcRect/>
            <a:tile tx="-279400" ty="-158750" sx="100000" sy="97000" flip="none" algn="tl"/>
          </a:blip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8" name="文本框 79"/>
          <p:cNvSpPr txBox="true"/>
          <p:nvPr/>
        </p:nvSpPr>
        <p:spPr>
          <a:xfrm>
            <a:off x="6172658" y="4171060"/>
            <a:ext cx="2552322" cy="18627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fals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就诊结束后，录入患者的诊断结果、治疗方案、医嘱等信息，关联至对应挂号记录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19" name="文本框 80"/>
          <p:cNvSpPr txBox="true"/>
          <p:nvPr/>
        </p:nvSpPr>
        <p:spPr>
          <a:xfrm>
            <a:off x="6591715" y="3565282"/>
            <a:ext cx="171420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false">
            <a:noAutofit/>
          </a:bodyPr>
          <a:lstStyle/>
          <a:p>
            <a:pPr algn="ctr"/>
            <a:r>
              <a:rPr lang="zh-CN" sz="20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诊疗记录录入</a:t>
            </a:r>
            <a:endParaRPr/>
          </a:p>
        </p:txBody>
      </p:sp>
      <p:cxnSp>
        <p:nvCxnSpPr>
          <p:cNvPr id="20" name="直接连接符 81"/>
          <p:cNvCxnSpPr/>
          <p:nvPr/>
        </p:nvCxnSpPr>
        <p:spPr>
          <a:xfrm>
            <a:off x="6826487" y="4156969"/>
            <a:ext cx="1254919" cy="0"/>
          </a:xfrm>
          <a:prstGeom prst="line">
            <a:avLst/>
          </a:prstGeom>
          <a:ln w="15875">
            <a:solidFill>
              <a:srgbClr val="A537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50"/>
          <p:cNvSpPr/>
          <p:nvPr/>
        </p:nvSpPr>
        <p:spPr>
          <a:xfrm>
            <a:off x="9270945" y="1588848"/>
            <a:ext cx="1880680" cy="1880680"/>
          </a:xfrm>
          <a:prstGeom prst="ellipse">
            <a:avLst/>
          </a:prstGeom>
          <a:blipFill dpi="0" rotWithShape="true">
            <a:blip r:embed="rId2"/>
            <a:srcRect/>
            <a:tile tx="-279400" ty="-158750" sx="100000" sy="97000" flip="none" algn="tl"/>
          </a:blip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文本框 83"/>
          <p:cNvSpPr txBox="true"/>
          <p:nvPr/>
        </p:nvSpPr>
        <p:spPr>
          <a:xfrm>
            <a:off x="8935124" y="4171060"/>
            <a:ext cx="2552322" cy="18627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fals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查看个人挂号记录统计（每日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/</a:t>
            </a: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每周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/</a:t>
            </a: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每月挂号量，爽约率等），向管理员反馈系统使用问题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23" name="文本框 84"/>
          <p:cNvSpPr txBox="true"/>
          <p:nvPr/>
        </p:nvSpPr>
        <p:spPr>
          <a:xfrm>
            <a:off x="9354181" y="3565282"/>
            <a:ext cx="171420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false">
            <a:noAutofit/>
          </a:bodyPr>
          <a:lstStyle/>
          <a:p>
            <a:pPr algn="ctr" defTabSz="685800"/>
            <a:r>
              <a:rPr lang="zh-CN" sz="2000">
                <a:solidFill>
                  <a:srgbClr val="494A4D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统计反馈</a:t>
            </a:r>
            <a:endParaRPr/>
          </a:p>
        </p:txBody>
      </p:sp>
      <p:cxnSp>
        <p:nvCxnSpPr>
          <p:cNvPr id="24" name="直接连接符 85"/>
          <p:cNvCxnSpPr/>
          <p:nvPr/>
        </p:nvCxnSpPr>
        <p:spPr>
          <a:xfrm>
            <a:off x="9588953" y="4156969"/>
            <a:ext cx="1254919" cy="0"/>
          </a:xfrm>
          <a:prstGeom prst="line">
            <a:avLst/>
          </a:prstGeom>
          <a:ln w="15875">
            <a:solidFill>
              <a:srgbClr val="2F0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74"/>
          <p:cNvSpPr>
            <a:spLocks noEditPoints="true"/>
          </p:cNvSpPr>
          <p:nvPr/>
        </p:nvSpPr>
        <p:spPr bwMode="auto">
          <a:xfrm>
            <a:off x="9866364" y="2221188"/>
            <a:ext cx="689842" cy="616000"/>
          </a:xfrm>
          <a:custGeom>
            <a:avLst/>
            <a:gdLst/>
            <a:ahLst/>
            <a:cxnLst>
              <a:cxn ang="0">
                <a:pos x="176" y="29"/>
              </a:cxn>
              <a:cxn ang="0">
                <a:pos x="120" y="29"/>
              </a:cxn>
              <a:cxn ang="0">
                <a:pos x="120" y="0"/>
              </a:cxn>
              <a:cxn ang="0">
                <a:pos x="114" y="0"/>
              </a:cxn>
              <a:cxn ang="0">
                <a:pos x="110" y="0"/>
              </a:cxn>
              <a:cxn ang="0">
                <a:pos x="81" y="0"/>
              </a:cxn>
              <a:cxn ang="0">
                <a:pos x="71" y="0"/>
              </a:cxn>
              <a:cxn ang="0">
                <a:pos x="71" y="10"/>
              </a:cxn>
              <a:cxn ang="0">
                <a:pos x="71" y="29"/>
              </a:cxn>
              <a:cxn ang="0">
                <a:pos x="15" y="29"/>
              </a:cxn>
              <a:cxn ang="0">
                <a:pos x="0" y="44"/>
              </a:cxn>
              <a:cxn ang="0">
                <a:pos x="0" y="156"/>
              </a:cxn>
              <a:cxn ang="0">
                <a:pos x="15" y="171"/>
              </a:cxn>
              <a:cxn ang="0">
                <a:pos x="176" y="171"/>
              </a:cxn>
              <a:cxn ang="0">
                <a:pos x="192" y="156"/>
              </a:cxn>
              <a:cxn ang="0">
                <a:pos x="192" y="44"/>
              </a:cxn>
              <a:cxn ang="0">
                <a:pos x="176" y="29"/>
              </a:cxn>
              <a:cxn ang="0">
                <a:pos x="81" y="10"/>
              </a:cxn>
              <a:cxn ang="0">
                <a:pos x="110" y="10"/>
              </a:cxn>
              <a:cxn ang="0">
                <a:pos x="110" y="29"/>
              </a:cxn>
              <a:cxn ang="0">
                <a:pos x="81" y="29"/>
              </a:cxn>
              <a:cxn ang="0">
                <a:pos x="81" y="10"/>
              </a:cxn>
              <a:cxn ang="0">
                <a:pos x="134" y="107"/>
              </a:cxn>
              <a:cxn ang="0">
                <a:pos x="127" y="115"/>
              </a:cxn>
              <a:cxn ang="0">
                <a:pos x="111" y="115"/>
              </a:cxn>
              <a:cxn ang="0">
                <a:pos x="111" y="130"/>
              </a:cxn>
              <a:cxn ang="0">
                <a:pos x="103" y="138"/>
              </a:cxn>
              <a:cxn ang="0">
                <a:pos x="88" y="138"/>
              </a:cxn>
              <a:cxn ang="0">
                <a:pos x="80" y="130"/>
              </a:cxn>
              <a:cxn ang="0">
                <a:pos x="80" y="115"/>
              </a:cxn>
              <a:cxn ang="0">
                <a:pos x="65" y="115"/>
              </a:cxn>
              <a:cxn ang="0">
                <a:pos x="57" y="107"/>
              </a:cxn>
              <a:cxn ang="0">
                <a:pos x="57" y="92"/>
              </a:cxn>
              <a:cxn ang="0">
                <a:pos x="65" y="84"/>
              </a:cxn>
              <a:cxn ang="0">
                <a:pos x="80" y="84"/>
              </a:cxn>
              <a:cxn ang="0">
                <a:pos x="80" y="68"/>
              </a:cxn>
              <a:cxn ang="0">
                <a:pos x="88" y="61"/>
              </a:cxn>
              <a:cxn ang="0">
                <a:pos x="103" y="61"/>
              </a:cxn>
              <a:cxn ang="0">
                <a:pos x="111" y="68"/>
              </a:cxn>
              <a:cxn ang="0">
                <a:pos x="111" y="84"/>
              </a:cxn>
              <a:cxn ang="0">
                <a:pos x="127" y="84"/>
              </a:cxn>
              <a:cxn ang="0">
                <a:pos x="134" y="92"/>
              </a:cxn>
              <a:cxn ang="0">
                <a:pos x="134" y="107"/>
              </a:cxn>
            </a:cxnLst>
            <a:rect l="0" t="0" r="r" b="b"/>
            <a:pathLst>
              <a:path w="192" h="171">
                <a:moveTo>
                  <a:pt x="176" y="29"/>
                </a:moveTo>
                <a:cubicBezTo>
                  <a:pt x="120" y="29"/>
                  <a:pt x="120" y="29"/>
                  <a:pt x="120" y="29"/>
                </a:cubicBezTo>
                <a:cubicBezTo>
                  <a:pt x="120" y="0"/>
                  <a:pt x="120" y="0"/>
                  <a:pt x="120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10"/>
                  <a:pt x="71" y="10"/>
                  <a:pt x="71" y="10"/>
                </a:cubicBezTo>
                <a:cubicBezTo>
                  <a:pt x="71" y="29"/>
                  <a:pt x="71" y="29"/>
                  <a:pt x="71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7" y="29"/>
                  <a:pt x="0" y="36"/>
                  <a:pt x="0" y="44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4"/>
                  <a:pt x="7" y="171"/>
                  <a:pt x="15" y="171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85" y="171"/>
                  <a:pt x="192" y="164"/>
                  <a:pt x="192" y="156"/>
                </a:cubicBezTo>
                <a:cubicBezTo>
                  <a:pt x="192" y="44"/>
                  <a:pt x="192" y="44"/>
                  <a:pt x="192" y="44"/>
                </a:cubicBezTo>
                <a:cubicBezTo>
                  <a:pt x="192" y="36"/>
                  <a:pt x="185" y="29"/>
                  <a:pt x="176" y="29"/>
                </a:cubicBezTo>
                <a:moveTo>
                  <a:pt x="81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81" y="29"/>
                  <a:pt x="81" y="29"/>
                  <a:pt x="81" y="29"/>
                </a:cubicBezTo>
                <a:lnTo>
                  <a:pt x="81" y="10"/>
                </a:lnTo>
                <a:close/>
                <a:moveTo>
                  <a:pt x="134" y="107"/>
                </a:moveTo>
                <a:cubicBezTo>
                  <a:pt x="134" y="111"/>
                  <a:pt x="131" y="115"/>
                  <a:pt x="127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11" y="135"/>
                  <a:pt x="108" y="138"/>
                  <a:pt x="103" y="138"/>
                </a:cubicBezTo>
                <a:cubicBezTo>
                  <a:pt x="88" y="138"/>
                  <a:pt x="88" y="138"/>
                  <a:pt x="88" y="138"/>
                </a:cubicBezTo>
                <a:cubicBezTo>
                  <a:pt x="84" y="138"/>
                  <a:pt x="80" y="135"/>
                  <a:pt x="80" y="130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65" y="115"/>
                  <a:pt x="65" y="115"/>
                  <a:pt x="65" y="115"/>
                </a:cubicBezTo>
                <a:cubicBezTo>
                  <a:pt x="60" y="115"/>
                  <a:pt x="57" y="111"/>
                  <a:pt x="57" y="107"/>
                </a:cubicBezTo>
                <a:cubicBezTo>
                  <a:pt x="57" y="92"/>
                  <a:pt x="57" y="92"/>
                  <a:pt x="57" y="92"/>
                </a:cubicBezTo>
                <a:cubicBezTo>
                  <a:pt x="57" y="88"/>
                  <a:pt x="60" y="84"/>
                  <a:pt x="65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4"/>
                  <a:pt x="84" y="61"/>
                  <a:pt x="88" y="61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108" y="61"/>
                  <a:pt x="111" y="64"/>
                  <a:pt x="111" y="68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31" y="84"/>
                  <a:pt x="134" y="88"/>
                  <a:pt x="134" y="92"/>
                </a:cubicBezTo>
                <a:lnTo>
                  <a:pt x="134" y="10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26" name="椭圆 47"/>
          <p:cNvSpPr/>
          <p:nvPr/>
        </p:nvSpPr>
        <p:spPr>
          <a:xfrm>
            <a:off x="983547" y="1588848"/>
            <a:ext cx="1880680" cy="1880680"/>
          </a:xfrm>
          <a:prstGeom prst="ellipse">
            <a:avLst/>
          </a:prstGeom>
          <a:blipFill dpi="0" rotWithShape="true">
            <a:blip r:embed="rId3"/>
            <a:srcRect/>
            <a:tile tx="-279400" ty="-158750" sx="100000" sy="97000" flip="none" algn="tl"/>
          </a:blipFill>
          <a:ln>
            <a:noFill/>
          </a:ln>
          <a:effectLst>
            <a:outerShdw blurRad="50800" dist="38100" algn="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2400" dirty="false">
              <a:cs typeface="+mn-ea"/>
              <a:sym typeface="+mn-lt"/>
            </a:endParaRPr>
          </a:p>
        </p:txBody>
      </p:sp>
      <p:sp>
        <p:nvSpPr>
          <p:cNvPr id="27" name="文本框 71"/>
          <p:cNvSpPr txBox="true"/>
          <p:nvPr/>
        </p:nvSpPr>
        <p:spPr>
          <a:xfrm>
            <a:off x="647726" y="4171060"/>
            <a:ext cx="2552322" cy="18627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fals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查看个人坐诊情况（由管理员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/</a:t>
            </a: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科室管理员分配），设置号源数量；临时调整号源，并同步至系统公告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28" name="文本框 72"/>
          <p:cNvSpPr txBox="true"/>
          <p:nvPr/>
        </p:nvSpPr>
        <p:spPr>
          <a:xfrm>
            <a:off x="1066783" y="3565282"/>
            <a:ext cx="171420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false">
            <a:noAutofit/>
          </a:bodyPr>
          <a:lstStyle/>
          <a:p>
            <a:pPr algn="ctr"/>
            <a:r>
              <a:rPr lang="zh-CN" sz="20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号源管理</a:t>
            </a:r>
            <a:endParaRPr/>
          </a:p>
        </p:txBody>
      </p:sp>
      <p:cxnSp>
        <p:nvCxnSpPr>
          <p:cNvPr id="29" name="直接连接符 73"/>
          <p:cNvCxnSpPr/>
          <p:nvPr/>
        </p:nvCxnSpPr>
        <p:spPr>
          <a:xfrm>
            <a:off x="1301555" y="4156969"/>
            <a:ext cx="1254919" cy="0"/>
          </a:xfrm>
          <a:prstGeom prst="line">
            <a:avLst/>
          </a:prstGeom>
          <a:ln w="15875">
            <a:solidFill>
              <a:srgbClr val="A537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1"/>
          <p:cNvSpPr>
            <a:spLocks noEditPoints="true"/>
          </p:cNvSpPr>
          <p:nvPr/>
        </p:nvSpPr>
        <p:spPr bwMode="auto">
          <a:xfrm>
            <a:off x="1552370" y="2187511"/>
            <a:ext cx="743034" cy="683354"/>
          </a:xfrm>
          <a:custGeom>
            <a:avLst/>
            <a:gdLst/>
            <a:ahLst/>
            <a:cxnLst>
              <a:cxn ang="0">
                <a:pos x="102" y="42"/>
              </a:cxn>
              <a:cxn ang="0">
                <a:pos x="102" y="41"/>
              </a:cxn>
              <a:cxn ang="0">
                <a:pos x="102" y="41"/>
              </a:cxn>
              <a:cxn ang="0">
                <a:pos x="102" y="41"/>
              </a:cxn>
              <a:cxn ang="0">
                <a:pos x="86" y="35"/>
              </a:cxn>
              <a:cxn ang="0">
                <a:pos x="100" y="13"/>
              </a:cxn>
              <a:cxn ang="0">
                <a:pos x="99" y="4"/>
              </a:cxn>
              <a:cxn ang="0">
                <a:pos x="97" y="2"/>
              </a:cxn>
              <a:cxn ang="0">
                <a:pos x="88" y="3"/>
              </a:cxn>
              <a:cxn ang="0">
                <a:pos x="57" y="32"/>
              </a:cxn>
              <a:cxn ang="0">
                <a:pos x="51" y="32"/>
              </a:cxn>
              <a:cxn ang="0">
                <a:pos x="0" y="41"/>
              </a:cxn>
              <a:cxn ang="0">
                <a:pos x="0" y="41"/>
              </a:cxn>
              <a:cxn ang="0">
                <a:pos x="0" y="41"/>
              </a:cxn>
              <a:cxn ang="0">
                <a:pos x="0" y="42"/>
              </a:cxn>
              <a:cxn ang="0">
                <a:pos x="0" y="42"/>
              </a:cxn>
              <a:cxn ang="0">
                <a:pos x="0" y="42"/>
              </a:cxn>
              <a:cxn ang="0">
                <a:pos x="51" y="94"/>
              </a:cxn>
              <a:cxn ang="0">
                <a:pos x="102" y="42"/>
              </a:cxn>
              <a:cxn ang="0">
                <a:pos x="102" y="42"/>
              </a:cxn>
              <a:cxn ang="0">
                <a:pos x="102" y="42"/>
              </a:cxn>
              <a:cxn ang="0">
                <a:pos x="85" y="10"/>
              </a:cxn>
              <a:cxn ang="0">
                <a:pos x="88" y="13"/>
              </a:cxn>
              <a:cxn ang="0">
                <a:pos x="85" y="15"/>
              </a:cxn>
              <a:cxn ang="0">
                <a:pos x="83" y="13"/>
              </a:cxn>
              <a:cxn ang="0">
                <a:pos x="85" y="10"/>
              </a:cxn>
              <a:cxn ang="0">
                <a:pos x="79" y="16"/>
              </a:cxn>
              <a:cxn ang="0">
                <a:pos x="81" y="16"/>
              </a:cxn>
              <a:cxn ang="0">
                <a:pos x="81" y="18"/>
              </a:cxn>
              <a:cxn ang="0">
                <a:pos x="60" y="40"/>
              </a:cxn>
              <a:cxn ang="0">
                <a:pos x="58" y="41"/>
              </a:cxn>
              <a:cxn ang="0">
                <a:pos x="57" y="40"/>
              </a:cxn>
              <a:cxn ang="0">
                <a:pos x="57" y="38"/>
              </a:cxn>
              <a:cxn ang="0">
                <a:pos x="79" y="16"/>
              </a:cxn>
              <a:cxn ang="0">
                <a:pos x="51" y="51"/>
              </a:cxn>
              <a:cxn ang="0">
                <a:pos x="9" y="44"/>
              </a:cxn>
              <a:cxn ang="0">
                <a:pos x="51" y="37"/>
              </a:cxn>
              <a:cxn ang="0">
                <a:pos x="52" y="37"/>
              </a:cxn>
              <a:cxn ang="0">
                <a:pos x="42" y="47"/>
              </a:cxn>
              <a:cxn ang="0">
                <a:pos x="79" y="46"/>
              </a:cxn>
              <a:cxn ang="0">
                <a:pos x="83" y="39"/>
              </a:cxn>
              <a:cxn ang="0">
                <a:pos x="93" y="44"/>
              </a:cxn>
              <a:cxn ang="0">
                <a:pos x="51" y="51"/>
              </a:cxn>
              <a:cxn ang="0">
                <a:pos x="51" y="51"/>
              </a:cxn>
              <a:cxn ang="0">
                <a:pos x="51" y="51"/>
              </a:cxn>
            </a:cxnLst>
            <a:rect l="0" t="0" r="r" b="b"/>
            <a:pathLst>
              <a:path w="102" h="94">
                <a:moveTo>
                  <a:pt x="102" y="42"/>
                </a:moveTo>
                <a:cubicBezTo>
                  <a:pt x="102" y="42"/>
                  <a:pt x="102" y="42"/>
                  <a:pt x="102" y="41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1" y="39"/>
                  <a:pt x="95" y="37"/>
                  <a:pt x="86" y="35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2" y="10"/>
                  <a:pt x="101" y="6"/>
                  <a:pt x="99" y="4"/>
                </a:cubicBezTo>
                <a:cubicBezTo>
                  <a:pt x="97" y="2"/>
                  <a:pt x="97" y="2"/>
                  <a:pt x="97" y="2"/>
                </a:cubicBezTo>
                <a:cubicBezTo>
                  <a:pt x="94" y="0"/>
                  <a:pt x="90" y="1"/>
                  <a:pt x="88" y="3"/>
                </a:cubicBezTo>
                <a:cubicBezTo>
                  <a:pt x="57" y="32"/>
                  <a:pt x="57" y="32"/>
                  <a:pt x="57" y="32"/>
                </a:cubicBezTo>
                <a:cubicBezTo>
                  <a:pt x="55" y="32"/>
                  <a:pt x="53" y="32"/>
                  <a:pt x="51" y="32"/>
                </a:cubicBezTo>
                <a:cubicBezTo>
                  <a:pt x="24" y="32"/>
                  <a:pt x="2" y="36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71"/>
                  <a:pt x="23" y="94"/>
                  <a:pt x="51" y="94"/>
                </a:cubicBezTo>
                <a:cubicBezTo>
                  <a:pt x="79" y="94"/>
                  <a:pt x="102" y="70"/>
                  <a:pt x="102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2" y="42"/>
                  <a:pt x="102" y="42"/>
                  <a:pt x="102" y="42"/>
                </a:cubicBezTo>
                <a:close/>
                <a:moveTo>
                  <a:pt x="85" y="10"/>
                </a:moveTo>
                <a:cubicBezTo>
                  <a:pt x="87" y="10"/>
                  <a:pt x="88" y="11"/>
                  <a:pt x="88" y="13"/>
                </a:cubicBezTo>
                <a:cubicBezTo>
                  <a:pt x="88" y="14"/>
                  <a:pt x="87" y="15"/>
                  <a:pt x="85" y="15"/>
                </a:cubicBezTo>
                <a:cubicBezTo>
                  <a:pt x="84" y="15"/>
                  <a:pt x="83" y="14"/>
                  <a:pt x="83" y="13"/>
                </a:cubicBezTo>
                <a:cubicBezTo>
                  <a:pt x="83" y="11"/>
                  <a:pt x="84" y="10"/>
                  <a:pt x="85" y="10"/>
                </a:cubicBezTo>
                <a:close/>
                <a:moveTo>
                  <a:pt x="79" y="16"/>
                </a:moveTo>
                <a:cubicBezTo>
                  <a:pt x="79" y="15"/>
                  <a:pt x="81" y="15"/>
                  <a:pt x="81" y="16"/>
                </a:cubicBezTo>
                <a:cubicBezTo>
                  <a:pt x="82" y="17"/>
                  <a:pt x="82" y="18"/>
                  <a:pt x="81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1"/>
                  <a:pt x="59" y="41"/>
                  <a:pt x="58" y="41"/>
                </a:cubicBezTo>
                <a:cubicBezTo>
                  <a:pt x="58" y="41"/>
                  <a:pt x="57" y="41"/>
                  <a:pt x="57" y="40"/>
                </a:cubicBezTo>
                <a:cubicBezTo>
                  <a:pt x="56" y="40"/>
                  <a:pt x="56" y="38"/>
                  <a:pt x="57" y="38"/>
                </a:cubicBezTo>
                <a:lnTo>
                  <a:pt x="79" y="16"/>
                </a:lnTo>
                <a:close/>
                <a:moveTo>
                  <a:pt x="51" y="51"/>
                </a:moveTo>
                <a:cubicBezTo>
                  <a:pt x="28" y="51"/>
                  <a:pt x="9" y="48"/>
                  <a:pt x="9" y="44"/>
                </a:cubicBezTo>
                <a:cubicBezTo>
                  <a:pt x="9" y="40"/>
                  <a:pt x="28" y="37"/>
                  <a:pt x="51" y="37"/>
                </a:cubicBezTo>
                <a:cubicBezTo>
                  <a:pt x="51" y="37"/>
                  <a:pt x="52" y="37"/>
                  <a:pt x="52" y="3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61" y="49"/>
                  <a:pt x="79" y="46"/>
                </a:cubicBezTo>
                <a:cubicBezTo>
                  <a:pt x="83" y="39"/>
                  <a:pt x="83" y="39"/>
                  <a:pt x="83" y="39"/>
                </a:cubicBezTo>
                <a:cubicBezTo>
                  <a:pt x="89" y="41"/>
                  <a:pt x="93" y="42"/>
                  <a:pt x="93" y="44"/>
                </a:cubicBezTo>
                <a:cubicBezTo>
                  <a:pt x="93" y="48"/>
                  <a:pt x="74" y="51"/>
                  <a:pt x="51" y="51"/>
                </a:cubicBezTo>
                <a:close/>
                <a:moveTo>
                  <a:pt x="51" y="51"/>
                </a:moveTo>
                <a:cubicBezTo>
                  <a:pt x="51" y="51"/>
                  <a:pt x="51" y="51"/>
                  <a:pt x="51" y="51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31" name="Freeform 15"/>
          <p:cNvSpPr>
            <a:spLocks noEditPoints="true"/>
          </p:cNvSpPr>
          <p:nvPr/>
        </p:nvSpPr>
        <p:spPr bwMode="auto">
          <a:xfrm>
            <a:off x="4327737" y="2254977"/>
            <a:ext cx="683078" cy="615748"/>
          </a:xfrm>
          <a:custGeom>
            <a:avLst/>
            <a:gdLst/>
            <a:ahLst/>
            <a:cxnLst>
              <a:cxn ang="0">
                <a:pos x="64" y="30"/>
              </a:cxn>
              <a:cxn ang="0">
                <a:pos x="76" y="36"/>
              </a:cxn>
              <a:cxn ang="0">
                <a:pos x="93" y="41"/>
              </a:cxn>
              <a:cxn ang="0">
                <a:pos x="102" y="40"/>
              </a:cxn>
              <a:cxn ang="0">
                <a:pos x="102" y="4"/>
              </a:cxn>
              <a:cxn ang="0">
                <a:pos x="97" y="0"/>
              </a:cxn>
              <a:cxn ang="0">
                <a:pos x="85" y="0"/>
              </a:cxn>
              <a:cxn ang="0">
                <a:pos x="80" y="4"/>
              </a:cxn>
              <a:cxn ang="0">
                <a:pos x="80" y="10"/>
              </a:cxn>
              <a:cxn ang="0">
                <a:pos x="76" y="14"/>
              </a:cxn>
              <a:cxn ang="0">
                <a:pos x="26" y="14"/>
              </a:cxn>
              <a:cxn ang="0">
                <a:pos x="22" y="10"/>
              </a:cxn>
              <a:cxn ang="0">
                <a:pos x="22" y="4"/>
              </a:cxn>
              <a:cxn ang="0">
                <a:pos x="17" y="0"/>
              </a:cxn>
              <a:cxn ang="0">
                <a:pos x="4" y="0"/>
              </a:cxn>
              <a:cxn ang="0">
                <a:pos x="0" y="4"/>
              </a:cxn>
              <a:cxn ang="0">
                <a:pos x="0" y="75"/>
              </a:cxn>
              <a:cxn ang="0">
                <a:pos x="6" y="70"/>
              </a:cxn>
              <a:cxn ang="0">
                <a:pos x="8" y="67"/>
              </a:cxn>
              <a:cxn ang="0">
                <a:pos x="17" y="52"/>
              </a:cxn>
              <a:cxn ang="0">
                <a:pos x="16" y="50"/>
              </a:cxn>
              <a:cxn ang="0">
                <a:pos x="16" y="50"/>
              </a:cxn>
              <a:cxn ang="0">
                <a:pos x="16" y="50"/>
              </a:cxn>
              <a:cxn ang="0">
                <a:pos x="20" y="41"/>
              </a:cxn>
              <a:cxn ang="0">
                <a:pos x="35" y="41"/>
              </a:cxn>
              <a:cxn ang="0">
                <a:pos x="38" y="46"/>
              </a:cxn>
              <a:cxn ang="0">
                <a:pos x="45" y="53"/>
              </a:cxn>
              <a:cxn ang="0">
                <a:pos x="49" y="56"/>
              </a:cxn>
              <a:cxn ang="0">
                <a:pos x="49" y="72"/>
              </a:cxn>
              <a:cxn ang="0">
                <a:pos x="36" y="74"/>
              </a:cxn>
              <a:cxn ang="0">
                <a:pos x="19" y="80"/>
              </a:cxn>
              <a:cxn ang="0">
                <a:pos x="6" y="92"/>
              </a:cxn>
              <a:cxn ang="0">
                <a:pos x="97" y="92"/>
              </a:cxn>
              <a:cxn ang="0">
                <a:pos x="102" y="87"/>
              </a:cxn>
              <a:cxn ang="0">
                <a:pos x="102" y="57"/>
              </a:cxn>
              <a:cxn ang="0">
                <a:pos x="98" y="57"/>
              </a:cxn>
              <a:cxn ang="0">
                <a:pos x="94" y="58"/>
              </a:cxn>
              <a:cxn ang="0">
                <a:pos x="78" y="65"/>
              </a:cxn>
              <a:cxn ang="0">
                <a:pos x="78" y="67"/>
              </a:cxn>
              <a:cxn ang="0">
                <a:pos x="77" y="67"/>
              </a:cxn>
              <a:cxn ang="0">
                <a:pos x="77" y="67"/>
              </a:cxn>
              <a:cxn ang="0">
                <a:pos x="69" y="72"/>
              </a:cxn>
              <a:cxn ang="0">
                <a:pos x="57" y="63"/>
              </a:cxn>
              <a:cxn ang="0">
                <a:pos x="58" y="57"/>
              </a:cxn>
              <a:cxn ang="0">
                <a:pos x="56" y="47"/>
              </a:cxn>
              <a:cxn ang="0">
                <a:pos x="55" y="42"/>
              </a:cxn>
              <a:cxn ang="0">
                <a:pos x="64" y="30"/>
              </a:cxn>
              <a:cxn ang="0">
                <a:pos x="48" y="46"/>
              </a:cxn>
              <a:cxn ang="0">
                <a:pos x="39" y="39"/>
              </a:cxn>
              <a:cxn ang="0">
                <a:pos x="49" y="31"/>
              </a:cxn>
              <a:cxn ang="0">
                <a:pos x="48" y="46"/>
              </a:cxn>
              <a:cxn ang="0">
                <a:pos x="48" y="46"/>
              </a:cxn>
              <a:cxn ang="0">
                <a:pos x="48" y="46"/>
              </a:cxn>
            </a:cxnLst>
            <a:rect l="0" t="0" r="r" b="b"/>
            <a:pathLst>
              <a:path w="102" h="92">
                <a:moveTo>
                  <a:pt x="64" y="30"/>
                </a:moveTo>
                <a:cubicBezTo>
                  <a:pt x="69" y="30"/>
                  <a:pt x="74" y="32"/>
                  <a:pt x="76" y="36"/>
                </a:cubicBezTo>
                <a:cubicBezTo>
                  <a:pt x="76" y="38"/>
                  <a:pt x="80" y="42"/>
                  <a:pt x="93" y="41"/>
                </a:cubicBezTo>
                <a:cubicBezTo>
                  <a:pt x="102" y="40"/>
                  <a:pt x="102" y="40"/>
                  <a:pt x="102" y="40"/>
                </a:cubicBezTo>
                <a:cubicBezTo>
                  <a:pt x="102" y="4"/>
                  <a:pt x="102" y="4"/>
                  <a:pt x="102" y="4"/>
                </a:cubicBezTo>
                <a:cubicBezTo>
                  <a:pt x="102" y="2"/>
                  <a:pt x="100" y="0"/>
                  <a:pt x="97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2" y="0"/>
                  <a:pt x="80" y="2"/>
                  <a:pt x="80" y="4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2"/>
                  <a:pt x="78" y="14"/>
                  <a:pt x="7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4" y="14"/>
                  <a:pt x="22" y="12"/>
                  <a:pt x="22" y="10"/>
                </a:cubicBezTo>
                <a:cubicBezTo>
                  <a:pt x="22" y="4"/>
                  <a:pt x="22" y="4"/>
                  <a:pt x="22" y="4"/>
                </a:cubicBezTo>
                <a:cubicBezTo>
                  <a:pt x="22" y="2"/>
                  <a:pt x="20" y="0"/>
                  <a:pt x="17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5"/>
                  <a:pt x="0" y="75"/>
                  <a:pt x="0" y="75"/>
                </a:cubicBezTo>
                <a:cubicBezTo>
                  <a:pt x="6" y="70"/>
                  <a:pt x="6" y="70"/>
                  <a:pt x="6" y="70"/>
                </a:cubicBezTo>
                <a:cubicBezTo>
                  <a:pt x="6" y="70"/>
                  <a:pt x="6" y="69"/>
                  <a:pt x="8" y="67"/>
                </a:cubicBezTo>
                <a:cubicBezTo>
                  <a:pt x="16" y="59"/>
                  <a:pt x="17" y="54"/>
                  <a:pt x="17" y="52"/>
                </a:cubicBezTo>
                <a:cubicBezTo>
                  <a:pt x="17" y="51"/>
                  <a:pt x="16" y="51"/>
                  <a:pt x="16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47"/>
                  <a:pt x="17" y="43"/>
                  <a:pt x="20" y="41"/>
                </a:cubicBezTo>
                <a:cubicBezTo>
                  <a:pt x="24" y="36"/>
                  <a:pt x="31" y="37"/>
                  <a:pt x="35" y="41"/>
                </a:cubicBezTo>
                <a:cubicBezTo>
                  <a:pt x="37" y="43"/>
                  <a:pt x="38" y="44"/>
                  <a:pt x="38" y="46"/>
                </a:cubicBezTo>
                <a:cubicBezTo>
                  <a:pt x="39" y="48"/>
                  <a:pt x="40" y="51"/>
                  <a:pt x="45" y="53"/>
                </a:cubicBezTo>
                <a:cubicBezTo>
                  <a:pt x="46" y="54"/>
                  <a:pt x="48" y="55"/>
                  <a:pt x="49" y="56"/>
                </a:cubicBezTo>
                <a:cubicBezTo>
                  <a:pt x="54" y="61"/>
                  <a:pt x="53" y="68"/>
                  <a:pt x="49" y="72"/>
                </a:cubicBezTo>
                <a:cubicBezTo>
                  <a:pt x="45" y="75"/>
                  <a:pt x="40" y="76"/>
                  <a:pt x="36" y="74"/>
                </a:cubicBezTo>
                <a:cubicBezTo>
                  <a:pt x="35" y="73"/>
                  <a:pt x="29" y="72"/>
                  <a:pt x="19" y="80"/>
                </a:cubicBezTo>
                <a:cubicBezTo>
                  <a:pt x="6" y="92"/>
                  <a:pt x="6" y="92"/>
                  <a:pt x="6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100" y="92"/>
                  <a:pt x="102" y="90"/>
                  <a:pt x="102" y="87"/>
                </a:cubicBezTo>
                <a:cubicBezTo>
                  <a:pt x="102" y="57"/>
                  <a:pt x="102" y="57"/>
                  <a:pt x="102" y="57"/>
                </a:cubicBezTo>
                <a:cubicBezTo>
                  <a:pt x="98" y="57"/>
                  <a:pt x="98" y="57"/>
                  <a:pt x="98" y="57"/>
                </a:cubicBezTo>
                <a:cubicBezTo>
                  <a:pt x="98" y="57"/>
                  <a:pt x="97" y="58"/>
                  <a:pt x="94" y="58"/>
                </a:cubicBezTo>
                <a:cubicBezTo>
                  <a:pt x="83" y="60"/>
                  <a:pt x="79" y="63"/>
                  <a:pt x="78" y="65"/>
                </a:cubicBezTo>
                <a:cubicBezTo>
                  <a:pt x="78" y="66"/>
                  <a:pt x="78" y="66"/>
                  <a:pt x="78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6" y="70"/>
                  <a:pt x="73" y="72"/>
                  <a:pt x="69" y="72"/>
                </a:cubicBezTo>
                <a:cubicBezTo>
                  <a:pt x="63" y="73"/>
                  <a:pt x="57" y="69"/>
                  <a:pt x="57" y="63"/>
                </a:cubicBezTo>
                <a:cubicBezTo>
                  <a:pt x="56" y="61"/>
                  <a:pt x="57" y="59"/>
                  <a:pt x="58" y="57"/>
                </a:cubicBezTo>
                <a:cubicBezTo>
                  <a:pt x="58" y="55"/>
                  <a:pt x="59" y="52"/>
                  <a:pt x="56" y="47"/>
                </a:cubicBezTo>
                <a:cubicBezTo>
                  <a:pt x="55" y="46"/>
                  <a:pt x="55" y="44"/>
                  <a:pt x="55" y="42"/>
                </a:cubicBezTo>
                <a:cubicBezTo>
                  <a:pt x="54" y="36"/>
                  <a:pt x="58" y="31"/>
                  <a:pt x="64" y="30"/>
                </a:cubicBezTo>
                <a:close/>
                <a:moveTo>
                  <a:pt x="48" y="46"/>
                </a:moveTo>
                <a:cubicBezTo>
                  <a:pt x="45" y="47"/>
                  <a:pt x="39" y="39"/>
                  <a:pt x="39" y="39"/>
                </a:cubicBezTo>
                <a:cubicBezTo>
                  <a:pt x="35" y="34"/>
                  <a:pt x="47" y="30"/>
                  <a:pt x="49" y="31"/>
                </a:cubicBezTo>
                <a:cubicBezTo>
                  <a:pt x="51" y="33"/>
                  <a:pt x="51" y="46"/>
                  <a:pt x="48" y="46"/>
                </a:cubicBezTo>
                <a:close/>
                <a:moveTo>
                  <a:pt x="48" y="46"/>
                </a:moveTo>
                <a:cubicBezTo>
                  <a:pt x="48" y="46"/>
                  <a:pt x="48" y="46"/>
                  <a:pt x="48" y="46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32" name="Freeform 16"/>
          <p:cNvSpPr>
            <a:spLocks noEditPoints="true"/>
          </p:cNvSpPr>
          <p:nvPr/>
        </p:nvSpPr>
        <p:spPr bwMode="auto">
          <a:xfrm>
            <a:off x="4508676" y="2187651"/>
            <a:ext cx="321201" cy="127638"/>
          </a:xfrm>
          <a:custGeom>
            <a:avLst/>
            <a:gdLst/>
            <a:ahLst/>
            <a:cxnLst>
              <a:cxn ang="0">
                <a:pos x="48" y="4"/>
              </a:cxn>
              <a:cxn ang="0">
                <a:pos x="44" y="0"/>
              </a:cxn>
              <a:cxn ang="0">
                <a:pos x="4" y="0"/>
              </a:cxn>
              <a:cxn ang="0">
                <a:pos x="0" y="4"/>
              </a:cxn>
              <a:cxn ang="0">
                <a:pos x="0" y="15"/>
              </a:cxn>
              <a:cxn ang="0">
                <a:pos x="4" y="19"/>
              </a:cxn>
              <a:cxn ang="0">
                <a:pos x="44" y="19"/>
              </a:cxn>
              <a:cxn ang="0">
                <a:pos x="48" y="15"/>
              </a:cxn>
              <a:cxn ang="0">
                <a:pos x="48" y="4"/>
              </a:cxn>
              <a:cxn ang="0">
                <a:pos x="48" y="4"/>
              </a:cxn>
              <a:cxn ang="0">
                <a:pos x="48" y="4"/>
              </a:cxn>
            </a:cxnLst>
            <a:rect l="0" t="0" r="r" b="b"/>
            <a:pathLst>
              <a:path w="48" h="19">
                <a:moveTo>
                  <a:pt x="48" y="4"/>
                </a:moveTo>
                <a:cubicBezTo>
                  <a:pt x="48" y="2"/>
                  <a:pt x="46" y="0"/>
                  <a:pt x="4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"/>
                  <a:pt x="2" y="19"/>
                  <a:pt x="4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6" y="19"/>
                  <a:pt x="48" y="17"/>
                  <a:pt x="48" y="15"/>
                </a:cubicBezTo>
                <a:lnTo>
                  <a:pt x="48" y="4"/>
                </a:lnTo>
                <a:close/>
                <a:moveTo>
                  <a:pt x="48" y="4"/>
                </a:moveTo>
                <a:cubicBezTo>
                  <a:pt x="48" y="4"/>
                  <a:pt x="48" y="4"/>
                  <a:pt x="48" y="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33" name="Freeform 20"/>
          <p:cNvSpPr>
            <a:spLocks noEditPoints="true"/>
          </p:cNvSpPr>
          <p:nvPr/>
        </p:nvSpPr>
        <p:spPr bwMode="auto">
          <a:xfrm>
            <a:off x="7362197" y="2344871"/>
            <a:ext cx="511927" cy="466756"/>
          </a:xfrm>
          <a:custGeom>
            <a:avLst/>
            <a:gdLst/>
            <a:ahLst/>
            <a:cxnLst>
              <a:cxn ang="0">
                <a:pos x="274" y="68"/>
              </a:cxn>
              <a:cxn ang="0">
                <a:pos x="73" y="40"/>
              </a:cxn>
              <a:cxn ang="0">
                <a:pos x="0" y="0"/>
              </a:cxn>
              <a:cxn ang="0">
                <a:pos x="0" y="240"/>
              </a:cxn>
              <a:cxn ang="0">
                <a:pos x="14" y="223"/>
              </a:cxn>
              <a:cxn ang="0">
                <a:pos x="66" y="208"/>
              </a:cxn>
              <a:cxn ang="0">
                <a:pos x="81" y="209"/>
              </a:cxn>
              <a:cxn ang="0">
                <a:pos x="96" y="209"/>
              </a:cxn>
              <a:cxn ang="0">
                <a:pos x="112" y="208"/>
              </a:cxn>
              <a:cxn ang="0">
                <a:pos x="116" y="208"/>
              </a:cxn>
              <a:cxn ang="0">
                <a:pos x="145" y="227"/>
              </a:cxn>
              <a:cxn ang="0">
                <a:pos x="161" y="255"/>
              </a:cxn>
              <a:cxn ang="0">
                <a:pos x="181" y="302"/>
              </a:cxn>
              <a:cxn ang="0">
                <a:pos x="155" y="362"/>
              </a:cxn>
              <a:cxn ang="0">
                <a:pos x="154" y="363"/>
              </a:cxn>
              <a:cxn ang="0">
                <a:pos x="153" y="364"/>
              </a:cxn>
              <a:cxn ang="0">
                <a:pos x="154" y="363"/>
              </a:cxn>
              <a:cxn ang="0">
                <a:pos x="167" y="362"/>
              </a:cxn>
              <a:cxn ang="0">
                <a:pos x="219" y="388"/>
              </a:cxn>
              <a:cxn ang="0">
                <a:pos x="237" y="430"/>
              </a:cxn>
              <a:cxn ang="0">
                <a:pos x="248" y="459"/>
              </a:cxn>
              <a:cxn ang="0">
                <a:pos x="240" y="497"/>
              </a:cxn>
              <a:cxn ang="0">
                <a:pos x="239" y="498"/>
              </a:cxn>
              <a:cxn ang="0">
                <a:pos x="274" y="499"/>
              </a:cxn>
              <a:cxn ang="0">
                <a:pos x="547" y="407"/>
              </a:cxn>
              <a:cxn ang="0">
                <a:pos x="547" y="343"/>
              </a:cxn>
              <a:cxn ang="0">
                <a:pos x="311" y="416"/>
              </a:cxn>
              <a:cxn ang="0">
                <a:pos x="283" y="389"/>
              </a:cxn>
              <a:cxn ang="0">
                <a:pos x="283" y="174"/>
              </a:cxn>
              <a:cxn ang="0">
                <a:pos x="309" y="147"/>
              </a:cxn>
              <a:cxn ang="0">
                <a:pos x="547" y="83"/>
              </a:cxn>
              <a:cxn ang="0">
                <a:pos x="547" y="0"/>
              </a:cxn>
              <a:cxn ang="0">
                <a:pos x="474" y="40"/>
              </a:cxn>
              <a:cxn ang="0">
                <a:pos x="274" y="68"/>
              </a:cxn>
              <a:cxn ang="0">
                <a:pos x="274" y="68"/>
              </a:cxn>
              <a:cxn ang="0">
                <a:pos x="274" y="68"/>
              </a:cxn>
            </a:cxnLst>
            <a:rect l="0" t="0" r="r" b="b"/>
            <a:pathLst>
              <a:path w="547" h="499">
                <a:moveTo>
                  <a:pt x="274" y="68"/>
                </a:moveTo>
                <a:cubicBezTo>
                  <a:pt x="198" y="68"/>
                  <a:pt x="127" y="58"/>
                  <a:pt x="73" y="40"/>
                </a:cubicBezTo>
                <a:cubicBezTo>
                  <a:pt x="37" y="28"/>
                  <a:pt x="14" y="14"/>
                  <a:pt x="0" y="0"/>
                </a:cubicBezTo>
                <a:cubicBezTo>
                  <a:pt x="0" y="240"/>
                  <a:pt x="0" y="240"/>
                  <a:pt x="0" y="240"/>
                </a:cubicBezTo>
                <a:cubicBezTo>
                  <a:pt x="4" y="234"/>
                  <a:pt x="8" y="228"/>
                  <a:pt x="14" y="223"/>
                </a:cubicBezTo>
                <a:cubicBezTo>
                  <a:pt x="30" y="210"/>
                  <a:pt x="49" y="208"/>
                  <a:pt x="66" y="208"/>
                </a:cubicBezTo>
                <a:cubicBezTo>
                  <a:pt x="71" y="208"/>
                  <a:pt x="76" y="209"/>
                  <a:pt x="81" y="209"/>
                </a:cubicBezTo>
                <a:cubicBezTo>
                  <a:pt x="86" y="209"/>
                  <a:pt x="91" y="209"/>
                  <a:pt x="96" y="209"/>
                </a:cubicBezTo>
                <a:cubicBezTo>
                  <a:pt x="102" y="209"/>
                  <a:pt x="107" y="209"/>
                  <a:pt x="112" y="208"/>
                </a:cubicBezTo>
                <a:cubicBezTo>
                  <a:pt x="114" y="208"/>
                  <a:pt x="115" y="208"/>
                  <a:pt x="116" y="208"/>
                </a:cubicBezTo>
                <a:cubicBezTo>
                  <a:pt x="129" y="208"/>
                  <a:pt x="141" y="216"/>
                  <a:pt x="145" y="227"/>
                </a:cubicBezTo>
                <a:cubicBezTo>
                  <a:pt x="149" y="237"/>
                  <a:pt x="155" y="246"/>
                  <a:pt x="161" y="255"/>
                </a:cubicBezTo>
                <a:cubicBezTo>
                  <a:pt x="170" y="269"/>
                  <a:pt x="179" y="284"/>
                  <a:pt x="181" y="302"/>
                </a:cubicBezTo>
                <a:cubicBezTo>
                  <a:pt x="184" y="324"/>
                  <a:pt x="175" y="344"/>
                  <a:pt x="155" y="362"/>
                </a:cubicBezTo>
                <a:cubicBezTo>
                  <a:pt x="155" y="362"/>
                  <a:pt x="154" y="362"/>
                  <a:pt x="154" y="363"/>
                </a:cubicBezTo>
                <a:cubicBezTo>
                  <a:pt x="153" y="363"/>
                  <a:pt x="153" y="363"/>
                  <a:pt x="153" y="364"/>
                </a:cubicBezTo>
                <a:cubicBezTo>
                  <a:pt x="153" y="364"/>
                  <a:pt x="153" y="363"/>
                  <a:pt x="154" y="363"/>
                </a:cubicBezTo>
                <a:cubicBezTo>
                  <a:pt x="158" y="363"/>
                  <a:pt x="163" y="362"/>
                  <a:pt x="167" y="362"/>
                </a:cubicBezTo>
                <a:cubicBezTo>
                  <a:pt x="190" y="362"/>
                  <a:pt x="207" y="371"/>
                  <a:pt x="219" y="388"/>
                </a:cubicBezTo>
                <a:cubicBezTo>
                  <a:pt x="228" y="400"/>
                  <a:pt x="233" y="415"/>
                  <a:pt x="237" y="430"/>
                </a:cubicBezTo>
                <a:cubicBezTo>
                  <a:pt x="241" y="441"/>
                  <a:pt x="244" y="451"/>
                  <a:pt x="248" y="459"/>
                </a:cubicBezTo>
                <a:cubicBezTo>
                  <a:pt x="254" y="472"/>
                  <a:pt x="251" y="488"/>
                  <a:pt x="240" y="497"/>
                </a:cubicBezTo>
                <a:cubicBezTo>
                  <a:pt x="240" y="498"/>
                  <a:pt x="240" y="498"/>
                  <a:pt x="239" y="498"/>
                </a:cubicBezTo>
                <a:cubicBezTo>
                  <a:pt x="251" y="499"/>
                  <a:pt x="262" y="499"/>
                  <a:pt x="274" y="499"/>
                </a:cubicBezTo>
                <a:cubicBezTo>
                  <a:pt x="425" y="499"/>
                  <a:pt x="547" y="458"/>
                  <a:pt x="547" y="407"/>
                </a:cubicBezTo>
                <a:cubicBezTo>
                  <a:pt x="547" y="343"/>
                  <a:pt x="547" y="343"/>
                  <a:pt x="547" y="343"/>
                </a:cubicBezTo>
                <a:cubicBezTo>
                  <a:pt x="496" y="406"/>
                  <a:pt x="367" y="415"/>
                  <a:pt x="311" y="416"/>
                </a:cubicBezTo>
                <a:cubicBezTo>
                  <a:pt x="296" y="416"/>
                  <a:pt x="283" y="404"/>
                  <a:pt x="283" y="389"/>
                </a:cubicBezTo>
                <a:cubicBezTo>
                  <a:pt x="283" y="174"/>
                  <a:pt x="283" y="174"/>
                  <a:pt x="283" y="174"/>
                </a:cubicBezTo>
                <a:cubicBezTo>
                  <a:pt x="283" y="160"/>
                  <a:pt x="295" y="148"/>
                  <a:pt x="309" y="147"/>
                </a:cubicBezTo>
                <a:cubicBezTo>
                  <a:pt x="367" y="144"/>
                  <a:pt x="505" y="131"/>
                  <a:pt x="547" y="83"/>
                </a:cubicBezTo>
                <a:cubicBezTo>
                  <a:pt x="547" y="0"/>
                  <a:pt x="547" y="0"/>
                  <a:pt x="547" y="0"/>
                </a:cubicBezTo>
                <a:cubicBezTo>
                  <a:pt x="533" y="14"/>
                  <a:pt x="510" y="28"/>
                  <a:pt x="474" y="40"/>
                </a:cubicBezTo>
                <a:cubicBezTo>
                  <a:pt x="420" y="58"/>
                  <a:pt x="349" y="68"/>
                  <a:pt x="274" y="68"/>
                </a:cubicBezTo>
                <a:close/>
                <a:moveTo>
                  <a:pt x="274" y="68"/>
                </a:moveTo>
                <a:cubicBezTo>
                  <a:pt x="274" y="68"/>
                  <a:pt x="274" y="68"/>
                  <a:pt x="274" y="6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34" name="Freeform 21"/>
          <p:cNvSpPr>
            <a:spLocks noEditPoints="true"/>
          </p:cNvSpPr>
          <p:nvPr/>
        </p:nvSpPr>
        <p:spPr bwMode="auto">
          <a:xfrm>
            <a:off x="7366714" y="2152146"/>
            <a:ext cx="504398" cy="155083"/>
          </a:xfrm>
          <a:custGeom>
            <a:avLst/>
            <a:gdLst/>
            <a:ahLst/>
            <a:cxnLst>
              <a:cxn ang="0">
                <a:pos x="270" y="0"/>
              </a:cxn>
              <a:cxn ang="0">
                <a:pos x="0" y="77"/>
              </a:cxn>
              <a:cxn ang="0">
                <a:pos x="74" y="137"/>
              </a:cxn>
              <a:cxn ang="0">
                <a:pos x="206" y="165"/>
              </a:cxn>
              <a:cxn ang="0">
                <a:pos x="269" y="167"/>
              </a:cxn>
              <a:cxn ang="0">
                <a:pos x="333" y="165"/>
              </a:cxn>
              <a:cxn ang="0">
                <a:pos x="465" y="137"/>
              </a:cxn>
              <a:cxn ang="0">
                <a:pos x="539" y="77"/>
              </a:cxn>
              <a:cxn ang="0">
                <a:pos x="270" y="0"/>
              </a:cxn>
              <a:cxn ang="0">
                <a:pos x="270" y="0"/>
              </a:cxn>
              <a:cxn ang="0">
                <a:pos x="270" y="0"/>
              </a:cxn>
            </a:cxnLst>
            <a:rect l="0" t="0" r="r" b="b"/>
            <a:pathLst>
              <a:path w="539" h="167">
                <a:moveTo>
                  <a:pt x="270" y="0"/>
                </a:moveTo>
                <a:cubicBezTo>
                  <a:pt x="133" y="0"/>
                  <a:pt x="20" y="34"/>
                  <a:pt x="0" y="77"/>
                </a:cubicBezTo>
                <a:cubicBezTo>
                  <a:pt x="2" y="98"/>
                  <a:pt x="30" y="120"/>
                  <a:pt x="74" y="137"/>
                </a:cubicBezTo>
                <a:cubicBezTo>
                  <a:pt x="111" y="151"/>
                  <a:pt x="157" y="160"/>
                  <a:pt x="206" y="165"/>
                </a:cubicBezTo>
                <a:cubicBezTo>
                  <a:pt x="227" y="166"/>
                  <a:pt x="248" y="167"/>
                  <a:pt x="269" y="167"/>
                </a:cubicBezTo>
                <a:cubicBezTo>
                  <a:pt x="291" y="167"/>
                  <a:pt x="312" y="166"/>
                  <a:pt x="333" y="165"/>
                </a:cubicBezTo>
                <a:cubicBezTo>
                  <a:pt x="382" y="160"/>
                  <a:pt x="428" y="151"/>
                  <a:pt x="465" y="137"/>
                </a:cubicBezTo>
                <a:cubicBezTo>
                  <a:pt x="509" y="120"/>
                  <a:pt x="537" y="98"/>
                  <a:pt x="539" y="77"/>
                </a:cubicBezTo>
                <a:cubicBezTo>
                  <a:pt x="519" y="34"/>
                  <a:pt x="406" y="0"/>
                  <a:pt x="270" y="0"/>
                </a:cubicBezTo>
                <a:close/>
                <a:moveTo>
                  <a:pt x="270" y="0"/>
                </a:moveTo>
                <a:cubicBezTo>
                  <a:pt x="270" y="0"/>
                  <a:pt x="270" y="0"/>
                  <a:pt x="270" y="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35" name="Freeform 22"/>
          <p:cNvSpPr>
            <a:spLocks noEditPoints="true"/>
          </p:cNvSpPr>
          <p:nvPr/>
        </p:nvSpPr>
        <p:spPr bwMode="auto">
          <a:xfrm>
            <a:off x="7362197" y="2260554"/>
            <a:ext cx="511927" cy="126476"/>
          </a:xfrm>
          <a:custGeom>
            <a:avLst/>
            <a:gdLst/>
            <a:ahLst/>
            <a:cxnLst>
              <a:cxn ang="0">
                <a:pos x="476" y="42"/>
              </a:cxn>
              <a:cxn ang="0">
                <a:pos x="456" y="49"/>
              </a:cxn>
              <a:cxn ang="0">
                <a:pos x="274" y="74"/>
              </a:cxn>
              <a:cxn ang="0">
                <a:pos x="91" y="49"/>
              </a:cxn>
              <a:cxn ang="0">
                <a:pos x="71" y="42"/>
              </a:cxn>
              <a:cxn ang="0">
                <a:pos x="0" y="0"/>
              </a:cxn>
              <a:cxn ang="0">
                <a:pos x="0" y="45"/>
              </a:cxn>
              <a:cxn ang="0">
                <a:pos x="0" y="49"/>
              </a:cxn>
              <a:cxn ang="0">
                <a:pos x="274" y="136"/>
              </a:cxn>
              <a:cxn ang="0">
                <a:pos x="547" y="49"/>
              </a:cxn>
              <a:cxn ang="0">
                <a:pos x="547" y="45"/>
              </a:cxn>
              <a:cxn ang="0">
                <a:pos x="547" y="0"/>
              </a:cxn>
              <a:cxn ang="0">
                <a:pos x="476" y="42"/>
              </a:cxn>
              <a:cxn ang="0">
                <a:pos x="476" y="42"/>
              </a:cxn>
              <a:cxn ang="0">
                <a:pos x="476" y="42"/>
              </a:cxn>
            </a:cxnLst>
            <a:rect l="0" t="0" r="r" b="b"/>
            <a:pathLst>
              <a:path w="547" h="136">
                <a:moveTo>
                  <a:pt x="476" y="42"/>
                </a:moveTo>
                <a:cubicBezTo>
                  <a:pt x="470" y="44"/>
                  <a:pt x="463" y="47"/>
                  <a:pt x="456" y="49"/>
                </a:cubicBezTo>
                <a:cubicBezTo>
                  <a:pt x="405" y="65"/>
                  <a:pt x="341" y="74"/>
                  <a:pt x="274" y="74"/>
                </a:cubicBezTo>
                <a:cubicBezTo>
                  <a:pt x="207" y="74"/>
                  <a:pt x="142" y="65"/>
                  <a:pt x="91" y="49"/>
                </a:cubicBezTo>
                <a:cubicBezTo>
                  <a:pt x="84" y="47"/>
                  <a:pt x="77" y="44"/>
                  <a:pt x="71" y="42"/>
                </a:cubicBezTo>
                <a:cubicBezTo>
                  <a:pt x="39" y="30"/>
                  <a:pt x="15" y="16"/>
                  <a:pt x="0" y="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0" y="47"/>
                  <a:pt x="0" y="49"/>
                </a:cubicBezTo>
                <a:cubicBezTo>
                  <a:pt x="6" y="98"/>
                  <a:pt x="126" y="136"/>
                  <a:pt x="274" y="136"/>
                </a:cubicBezTo>
                <a:cubicBezTo>
                  <a:pt x="421" y="136"/>
                  <a:pt x="541" y="97"/>
                  <a:pt x="547" y="49"/>
                </a:cubicBezTo>
                <a:cubicBezTo>
                  <a:pt x="547" y="47"/>
                  <a:pt x="547" y="46"/>
                  <a:pt x="547" y="45"/>
                </a:cubicBezTo>
                <a:cubicBezTo>
                  <a:pt x="547" y="0"/>
                  <a:pt x="547" y="0"/>
                  <a:pt x="547" y="0"/>
                </a:cubicBezTo>
                <a:cubicBezTo>
                  <a:pt x="532" y="16"/>
                  <a:pt x="508" y="30"/>
                  <a:pt x="476" y="42"/>
                </a:cubicBezTo>
                <a:close/>
                <a:moveTo>
                  <a:pt x="476" y="42"/>
                </a:moveTo>
                <a:cubicBezTo>
                  <a:pt x="476" y="42"/>
                  <a:pt x="476" y="42"/>
                  <a:pt x="476" y="42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36" name="Freeform 23"/>
          <p:cNvSpPr>
            <a:spLocks noEditPoints="true"/>
          </p:cNvSpPr>
          <p:nvPr/>
        </p:nvSpPr>
        <p:spPr bwMode="auto">
          <a:xfrm>
            <a:off x="7177000" y="2512000"/>
            <a:ext cx="46676" cy="46676"/>
          </a:xfrm>
          <a:custGeom>
            <a:avLst/>
            <a:gdLst/>
            <a:ahLst/>
            <a:cxnLst>
              <a:cxn ang="0">
                <a:pos x="15" y="44"/>
              </a:cxn>
              <a:cxn ang="0">
                <a:pos x="45" y="35"/>
              </a:cxn>
              <a:cxn ang="0">
                <a:pos x="35" y="5"/>
              </a:cxn>
              <a:cxn ang="0">
                <a:pos x="6" y="15"/>
              </a:cxn>
              <a:cxn ang="0">
                <a:pos x="15" y="44"/>
              </a:cxn>
              <a:cxn ang="0">
                <a:pos x="15" y="44"/>
              </a:cxn>
              <a:cxn ang="0">
                <a:pos x="15" y="44"/>
              </a:cxn>
            </a:cxnLst>
            <a:rect l="0" t="0" r="r" b="b"/>
            <a:pathLst>
              <a:path w="50" h="50">
                <a:moveTo>
                  <a:pt x="15" y="44"/>
                </a:moveTo>
                <a:cubicBezTo>
                  <a:pt x="26" y="50"/>
                  <a:pt x="39" y="45"/>
                  <a:pt x="45" y="35"/>
                </a:cubicBezTo>
                <a:cubicBezTo>
                  <a:pt x="50" y="24"/>
                  <a:pt x="46" y="11"/>
                  <a:pt x="35" y="5"/>
                </a:cubicBezTo>
                <a:cubicBezTo>
                  <a:pt x="24" y="0"/>
                  <a:pt x="11" y="4"/>
                  <a:pt x="6" y="15"/>
                </a:cubicBezTo>
                <a:cubicBezTo>
                  <a:pt x="0" y="25"/>
                  <a:pt x="5" y="39"/>
                  <a:pt x="15" y="44"/>
                </a:cubicBezTo>
                <a:close/>
                <a:moveTo>
                  <a:pt x="15" y="44"/>
                </a:moveTo>
                <a:cubicBezTo>
                  <a:pt x="15" y="44"/>
                  <a:pt x="15" y="44"/>
                  <a:pt x="15" y="4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37" name="Freeform 24"/>
          <p:cNvSpPr>
            <a:spLocks noEditPoints="true"/>
          </p:cNvSpPr>
          <p:nvPr/>
        </p:nvSpPr>
        <p:spPr bwMode="auto">
          <a:xfrm>
            <a:off x="7061064" y="2447256"/>
            <a:ext cx="112925" cy="108408"/>
          </a:xfrm>
          <a:custGeom>
            <a:avLst/>
            <a:gdLst/>
            <a:ahLst/>
            <a:cxnLst>
              <a:cxn ang="0">
                <a:pos x="45" y="115"/>
              </a:cxn>
              <a:cxn ang="0">
                <a:pos x="110" y="100"/>
              </a:cxn>
              <a:cxn ang="0">
                <a:pos x="113" y="96"/>
              </a:cxn>
              <a:cxn ang="0">
                <a:pos x="109" y="86"/>
              </a:cxn>
              <a:cxn ang="0">
                <a:pos x="59" y="67"/>
              </a:cxn>
              <a:cxn ang="0">
                <a:pos x="59" y="66"/>
              </a:cxn>
              <a:cxn ang="0">
                <a:pos x="59" y="66"/>
              </a:cxn>
              <a:cxn ang="0">
                <a:pos x="111" y="78"/>
              </a:cxn>
              <a:cxn ang="0">
                <a:pos x="120" y="72"/>
              </a:cxn>
              <a:cxn ang="0">
                <a:pos x="120" y="67"/>
              </a:cxn>
              <a:cxn ang="0">
                <a:pos x="74" y="18"/>
              </a:cxn>
              <a:cxn ang="0">
                <a:pos x="21" y="29"/>
              </a:cxn>
              <a:cxn ang="0">
                <a:pos x="3" y="46"/>
              </a:cxn>
              <a:cxn ang="0">
                <a:pos x="1" y="49"/>
              </a:cxn>
              <a:cxn ang="0">
                <a:pos x="1" y="53"/>
              </a:cxn>
              <a:cxn ang="0">
                <a:pos x="7" y="76"/>
              </a:cxn>
              <a:cxn ang="0">
                <a:pos x="45" y="115"/>
              </a:cxn>
              <a:cxn ang="0">
                <a:pos x="45" y="115"/>
              </a:cxn>
              <a:cxn ang="0">
                <a:pos x="45" y="115"/>
              </a:cxn>
            </a:cxnLst>
            <a:rect l="0" t="0" r="r" b="b"/>
            <a:pathLst>
              <a:path w="121" h="116">
                <a:moveTo>
                  <a:pt x="45" y="115"/>
                </a:moveTo>
                <a:cubicBezTo>
                  <a:pt x="54" y="115"/>
                  <a:pt x="93" y="110"/>
                  <a:pt x="110" y="100"/>
                </a:cubicBezTo>
                <a:cubicBezTo>
                  <a:pt x="112" y="99"/>
                  <a:pt x="113" y="98"/>
                  <a:pt x="113" y="96"/>
                </a:cubicBezTo>
                <a:cubicBezTo>
                  <a:pt x="115" y="92"/>
                  <a:pt x="113" y="88"/>
                  <a:pt x="109" y="86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7"/>
                  <a:pt x="58" y="67"/>
                  <a:pt x="59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5" y="78"/>
                  <a:pt x="119" y="76"/>
                  <a:pt x="120" y="72"/>
                </a:cubicBezTo>
                <a:cubicBezTo>
                  <a:pt x="121" y="71"/>
                  <a:pt x="121" y="69"/>
                  <a:pt x="120" y="67"/>
                </a:cubicBezTo>
                <a:cubicBezTo>
                  <a:pt x="112" y="49"/>
                  <a:pt x="82" y="23"/>
                  <a:pt x="74" y="18"/>
                </a:cubicBezTo>
                <a:cubicBezTo>
                  <a:pt x="50" y="0"/>
                  <a:pt x="36" y="14"/>
                  <a:pt x="21" y="29"/>
                </a:cubicBezTo>
                <a:cubicBezTo>
                  <a:pt x="16" y="35"/>
                  <a:pt x="10" y="41"/>
                  <a:pt x="3" y="46"/>
                </a:cubicBezTo>
                <a:cubicBezTo>
                  <a:pt x="2" y="46"/>
                  <a:pt x="1" y="47"/>
                  <a:pt x="1" y="49"/>
                </a:cubicBezTo>
                <a:cubicBezTo>
                  <a:pt x="0" y="50"/>
                  <a:pt x="0" y="52"/>
                  <a:pt x="1" y="53"/>
                </a:cubicBezTo>
                <a:cubicBezTo>
                  <a:pt x="4" y="61"/>
                  <a:pt x="6" y="69"/>
                  <a:pt x="7" y="76"/>
                </a:cubicBezTo>
                <a:cubicBezTo>
                  <a:pt x="11" y="97"/>
                  <a:pt x="15" y="116"/>
                  <a:pt x="45" y="115"/>
                </a:cubicBezTo>
                <a:close/>
                <a:moveTo>
                  <a:pt x="45" y="115"/>
                </a:moveTo>
                <a:cubicBezTo>
                  <a:pt x="45" y="115"/>
                  <a:pt x="45" y="115"/>
                  <a:pt x="45" y="11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38" name="Freeform 25"/>
          <p:cNvSpPr>
            <a:spLocks noEditPoints="true"/>
          </p:cNvSpPr>
          <p:nvPr/>
        </p:nvSpPr>
        <p:spPr bwMode="auto">
          <a:xfrm>
            <a:off x="7092683" y="2554159"/>
            <a:ext cx="102385" cy="108408"/>
          </a:xfrm>
          <a:custGeom>
            <a:avLst/>
            <a:gdLst/>
            <a:ahLst/>
            <a:cxnLst>
              <a:cxn ang="0">
                <a:pos x="98" y="88"/>
              </a:cxn>
              <a:cxn ang="0">
                <a:pos x="99" y="87"/>
              </a:cxn>
              <a:cxn ang="0">
                <a:pos x="106" y="58"/>
              </a:cxn>
              <a:cxn ang="0">
                <a:pos x="109" y="22"/>
              </a:cxn>
              <a:cxn ang="0">
                <a:pos x="103" y="16"/>
              </a:cxn>
              <a:cxn ang="0">
                <a:pos x="95" y="18"/>
              </a:cxn>
              <a:cxn ang="0">
                <a:pos x="59" y="57"/>
              </a:cxn>
              <a:cxn ang="0">
                <a:pos x="58" y="57"/>
              </a:cxn>
              <a:cxn ang="0">
                <a:pos x="58" y="56"/>
              </a:cxn>
              <a:cxn ang="0">
                <a:pos x="58" y="56"/>
              </a:cxn>
              <a:cxn ang="0">
                <a:pos x="89" y="12"/>
              </a:cxn>
              <a:cxn ang="0">
                <a:pos x="90" y="10"/>
              </a:cxn>
              <a:cxn ang="0">
                <a:pos x="88" y="3"/>
              </a:cxn>
              <a:cxn ang="0">
                <a:pos x="82" y="0"/>
              </a:cxn>
              <a:cxn ang="0">
                <a:pos x="19" y="24"/>
              </a:cxn>
              <a:cxn ang="0">
                <a:pos x="3" y="42"/>
              </a:cxn>
              <a:cxn ang="0">
                <a:pos x="10" y="77"/>
              </a:cxn>
              <a:cxn ang="0">
                <a:pos x="18" y="100"/>
              </a:cxn>
              <a:cxn ang="0">
                <a:pos x="24" y="105"/>
              </a:cxn>
              <a:cxn ang="0">
                <a:pos x="48" y="108"/>
              </a:cxn>
              <a:cxn ang="0">
                <a:pos x="98" y="88"/>
              </a:cxn>
              <a:cxn ang="0">
                <a:pos x="98" y="88"/>
              </a:cxn>
              <a:cxn ang="0">
                <a:pos x="98" y="88"/>
              </a:cxn>
            </a:cxnLst>
            <a:rect l="0" t="0" r="r" b="b"/>
            <a:pathLst>
              <a:path w="110" h="116">
                <a:moveTo>
                  <a:pt x="98" y="88"/>
                </a:moveTo>
                <a:cubicBezTo>
                  <a:pt x="98" y="88"/>
                  <a:pt x="99" y="88"/>
                  <a:pt x="99" y="87"/>
                </a:cubicBezTo>
                <a:cubicBezTo>
                  <a:pt x="100" y="83"/>
                  <a:pt x="103" y="72"/>
                  <a:pt x="106" y="58"/>
                </a:cubicBezTo>
                <a:cubicBezTo>
                  <a:pt x="108" y="47"/>
                  <a:pt x="110" y="32"/>
                  <a:pt x="109" y="22"/>
                </a:cubicBezTo>
                <a:cubicBezTo>
                  <a:pt x="108" y="19"/>
                  <a:pt x="106" y="16"/>
                  <a:pt x="103" y="16"/>
                </a:cubicBezTo>
                <a:cubicBezTo>
                  <a:pt x="100" y="15"/>
                  <a:pt x="97" y="16"/>
                  <a:pt x="95" y="18"/>
                </a:cubicBez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59" y="57"/>
                  <a:pt x="58" y="57"/>
                </a:cubicBezTo>
                <a:cubicBezTo>
                  <a:pt x="58" y="57"/>
                  <a:pt x="58" y="57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89" y="12"/>
                  <a:pt x="89" y="12"/>
                  <a:pt x="89" y="12"/>
                </a:cubicBezTo>
                <a:cubicBezTo>
                  <a:pt x="89" y="12"/>
                  <a:pt x="89" y="11"/>
                  <a:pt x="90" y="10"/>
                </a:cubicBezTo>
                <a:cubicBezTo>
                  <a:pt x="90" y="8"/>
                  <a:pt x="90" y="5"/>
                  <a:pt x="88" y="3"/>
                </a:cubicBezTo>
                <a:cubicBezTo>
                  <a:pt x="87" y="1"/>
                  <a:pt x="85" y="0"/>
                  <a:pt x="82" y="0"/>
                </a:cubicBezTo>
                <a:cubicBezTo>
                  <a:pt x="62" y="1"/>
                  <a:pt x="27" y="19"/>
                  <a:pt x="19" y="24"/>
                </a:cubicBezTo>
                <a:cubicBezTo>
                  <a:pt x="11" y="29"/>
                  <a:pt x="6" y="35"/>
                  <a:pt x="3" y="42"/>
                </a:cubicBezTo>
                <a:cubicBezTo>
                  <a:pt x="0" y="53"/>
                  <a:pt x="5" y="65"/>
                  <a:pt x="10" y="77"/>
                </a:cubicBezTo>
                <a:cubicBezTo>
                  <a:pt x="13" y="85"/>
                  <a:pt x="16" y="92"/>
                  <a:pt x="18" y="100"/>
                </a:cubicBezTo>
                <a:cubicBezTo>
                  <a:pt x="19" y="103"/>
                  <a:pt x="21" y="105"/>
                  <a:pt x="24" y="105"/>
                </a:cubicBezTo>
                <a:cubicBezTo>
                  <a:pt x="32" y="105"/>
                  <a:pt x="40" y="107"/>
                  <a:pt x="48" y="108"/>
                </a:cubicBezTo>
                <a:cubicBezTo>
                  <a:pt x="69" y="112"/>
                  <a:pt x="88" y="116"/>
                  <a:pt x="98" y="88"/>
                </a:cubicBezTo>
                <a:close/>
                <a:moveTo>
                  <a:pt x="98" y="88"/>
                </a:moveTo>
                <a:cubicBezTo>
                  <a:pt x="98" y="88"/>
                  <a:pt x="98" y="88"/>
                  <a:pt x="98" y="8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39" name="Freeform 26"/>
          <p:cNvSpPr>
            <a:spLocks noEditPoints="true"/>
          </p:cNvSpPr>
          <p:nvPr/>
        </p:nvSpPr>
        <p:spPr bwMode="auto">
          <a:xfrm>
            <a:off x="7231204" y="2444245"/>
            <a:ext cx="111419" cy="105397"/>
          </a:xfrm>
          <a:custGeom>
            <a:avLst/>
            <a:gdLst/>
            <a:ahLst/>
            <a:cxnLst>
              <a:cxn ang="0">
                <a:pos x="62" y="67"/>
              </a:cxn>
              <a:cxn ang="0">
                <a:pos x="13" y="89"/>
              </a:cxn>
              <a:cxn ang="0">
                <a:pos x="9" y="94"/>
              </a:cxn>
              <a:cxn ang="0">
                <a:pos x="13" y="103"/>
              </a:cxn>
              <a:cxn ang="0">
                <a:pos x="79" y="114"/>
              </a:cxn>
              <a:cxn ang="0">
                <a:pos x="110" y="94"/>
              </a:cxn>
              <a:cxn ang="0">
                <a:pos x="114" y="73"/>
              </a:cxn>
              <a:cxn ang="0">
                <a:pos x="119" y="50"/>
              </a:cxn>
              <a:cxn ang="0">
                <a:pos x="116" y="42"/>
              </a:cxn>
              <a:cxn ang="0">
                <a:pos x="97" y="27"/>
              </a:cxn>
              <a:cxn ang="0">
                <a:pos x="44" y="19"/>
              </a:cxn>
              <a:cxn ang="0">
                <a:pos x="1" y="71"/>
              </a:cxn>
              <a:cxn ang="0">
                <a:pos x="3" y="79"/>
              </a:cxn>
              <a:cxn ang="0">
                <a:pos x="10" y="81"/>
              </a:cxn>
              <a:cxn ang="0">
                <a:pos x="62" y="66"/>
              </a:cxn>
              <a:cxn ang="0">
                <a:pos x="62" y="66"/>
              </a:cxn>
              <a:cxn ang="0">
                <a:pos x="62" y="67"/>
              </a:cxn>
              <a:cxn ang="0">
                <a:pos x="62" y="67"/>
              </a:cxn>
              <a:cxn ang="0">
                <a:pos x="62" y="67"/>
              </a:cxn>
              <a:cxn ang="0">
                <a:pos x="62" y="67"/>
              </a:cxn>
            </a:cxnLst>
            <a:rect l="0" t="0" r="r" b="b"/>
            <a:pathLst>
              <a:path w="120" h="114">
                <a:moveTo>
                  <a:pt x="62" y="67"/>
                </a:moveTo>
                <a:cubicBezTo>
                  <a:pt x="13" y="89"/>
                  <a:pt x="13" y="89"/>
                  <a:pt x="13" y="89"/>
                </a:cubicBezTo>
                <a:cubicBezTo>
                  <a:pt x="11" y="90"/>
                  <a:pt x="10" y="92"/>
                  <a:pt x="9" y="94"/>
                </a:cubicBezTo>
                <a:cubicBezTo>
                  <a:pt x="8" y="97"/>
                  <a:pt x="10" y="101"/>
                  <a:pt x="13" y="103"/>
                </a:cubicBezTo>
                <a:cubicBezTo>
                  <a:pt x="30" y="112"/>
                  <a:pt x="70" y="114"/>
                  <a:pt x="79" y="114"/>
                </a:cubicBezTo>
                <a:cubicBezTo>
                  <a:pt x="96" y="114"/>
                  <a:pt x="105" y="108"/>
                  <a:pt x="110" y="94"/>
                </a:cubicBezTo>
                <a:cubicBezTo>
                  <a:pt x="112" y="88"/>
                  <a:pt x="113" y="81"/>
                  <a:pt x="114" y="73"/>
                </a:cubicBezTo>
                <a:cubicBezTo>
                  <a:pt x="115" y="65"/>
                  <a:pt x="116" y="57"/>
                  <a:pt x="119" y="50"/>
                </a:cubicBezTo>
                <a:cubicBezTo>
                  <a:pt x="120" y="47"/>
                  <a:pt x="119" y="44"/>
                  <a:pt x="116" y="42"/>
                </a:cubicBezTo>
                <a:cubicBezTo>
                  <a:pt x="109" y="38"/>
                  <a:pt x="103" y="33"/>
                  <a:pt x="97" y="27"/>
                </a:cubicBezTo>
                <a:cubicBezTo>
                  <a:pt x="81" y="13"/>
                  <a:pt x="67" y="0"/>
                  <a:pt x="44" y="19"/>
                </a:cubicBezTo>
                <a:cubicBezTo>
                  <a:pt x="37" y="25"/>
                  <a:pt x="8" y="52"/>
                  <a:pt x="1" y="71"/>
                </a:cubicBezTo>
                <a:cubicBezTo>
                  <a:pt x="0" y="73"/>
                  <a:pt x="1" y="76"/>
                  <a:pt x="3" y="79"/>
                </a:cubicBezTo>
                <a:cubicBezTo>
                  <a:pt x="5" y="81"/>
                  <a:pt x="8" y="82"/>
                  <a:pt x="10" y="81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2" y="66"/>
                  <a:pt x="62" y="67"/>
                </a:cubicBezTo>
                <a:cubicBezTo>
                  <a:pt x="62" y="67"/>
                  <a:pt x="62" y="67"/>
                  <a:pt x="62" y="67"/>
                </a:cubicBezTo>
                <a:close/>
                <a:moveTo>
                  <a:pt x="62" y="67"/>
                </a:moveTo>
                <a:cubicBezTo>
                  <a:pt x="62" y="67"/>
                  <a:pt x="62" y="67"/>
                  <a:pt x="62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40" name="Freeform 27"/>
          <p:cNvSpPr>
            <a:spLocks noEditPoints="true"/>
          </p:cNvSpPr>
          <p:nvPr/>
        </p:nvSpPr>
        <p:spPr bwMode="auto">
          <a:xfrm>
            <a:off x="7149898" y="2388535"/>
            <a:ext cx="108408" cy="114431"/>
          </a:xfrm>
          <a:custGeom>
            <a:avLst/>
            <a:gdLst/>
            <a:ahLst/>
            <a:cxnLst>
              <a:cxn ang="0">
                <a:pos x="78" y="13"/>
              </a:cxn>
              <a:cxn ang="0">
                <a:pos x="57" y="1"/>
              </a:cxn>
              <a:cxn ang="0">
                <a:pos x="49" y="2"/>
              </a:cxn>
              <a:cxn ang="0">
                <a:pos x="29" y="15"/>
              </a:cxn>
              <a:cxn ang="0">
                <a:pos x="2" y="39"/>
              </a:cxn>
              <a:cxn ang="0">
                <a:pos x="4" y="63"/>
              </a:cxn>
              <a:cxn ang="0">
                <a:pos x="39" y="120"/>
              </a:cxn>
              <a:cxn ang="0">
                <a:pos x="46" y="121"/>
              </a:cxn>
              <a:cxn ang="0">
                <a:pos x="51" y="116"/>
              </a:cxn>
              <a:cxn ang="0">
                <a:pos x="52" y="114"/>
              </a:cxn>
              <a:cxn ang="0">
                <a:pos x="55" y="61"/>
              </a:cxn>
              <a:cxn ang="0">
                <a:pos x="55" y="61"/>
              </a:cxn>
              <a:cxn ang="0">
                <a:pos x="55" y="60"/>
              </a:cxn>
              <a:cxn ang="0">
                <a:pos x="55" y="61"/>
              </a:cxn>
              <a:cxn ang="0">
                <a:pos x="61" y="114"/>
              </a:cxn>
              <a:cxn ang="0">
                <a:pos x="66" y="121"/>
              </a:cxn>
              <a:cxn ang="0">
                <a:pos x="74" y="119"/>
              </a:cxn>
              <a:cxn ang="0">
                <a:pos x="94" y="89"/>
              </a:cxn>
              <a:cxn ang="0">
                <a:pos x="106" y="61"/>
              </a:cxn>
              <a:cxn ang="0">
                <a:pos x="106" y="60"/>
              </a:cxn>
              <a:cxn ang="0">
                <a:pos x="78" y="13"/>
              </a:cxn>
              <a:cxn ang="0">
                <a:pos x="78" y="13"/>
              </a:cxn>
              <a:cxn ang="0">
                <a:pos x="78" y="13"/>
              </a:cxn>
            </a:cxnLst>
            <a:rect l="0" t="0" r="r" b="b"/>
            <a:pathLst>
              <a:path w="115" h="122">
                <a:moveTo>
                  <a:pt x="78" y="13"/>
                </a:moveTo>
                <a:cubicBezTo>
                  <a:pt x="71" y="10"/>
                  <a:pt x="64" y="6"/>
                  <a:pt x="57" y="1"/>
                </a:cubicBezTo>
                <a:cubicBezTo>
                  <a:pt x="55" y="0"/>
                  <a:pt x="52" y="0"/>
                  <a:pt x="49" y="2"/>
                </a:cubicBezTo>
                <a:cubicBezTo>
                  <a:pt x="43" y="7"/>
                  <a:pt x="36" y="11"/>
                  <a:pt x="29" y="15"/>
                </a:cubicBezTo>
                <a:cubicBezTo>
                  <a:pt x="17" y="22"/>
                  <a:pt x="6" y="28"/>
                  <a:pt x="2" y="39"/>
                </a:cubicBezTo>
                <a:cubicBezTo>
                  <a:pt x="0" y="46"/>
                  <a:pt x="1" y="53"/>
                  <a:pt x="4" y="63"/>
                </a:cubicBezTo>
                <a:cubicBezTo>
                  <a:pt x="7" y="71"/>
                  <a:pt x="24" y="107"/>
                  <a:pt x="39" y="120"/>
                </a:cubicBezTo>
                <a:cubicBezTo>
                  <a:pt x="41" y="122"/>
                  <a:pt x="44" y="122"/>
                  <a:pt x="46" y="121"/>
                </a:cubicBezTo>
                <a:cubicBezTo>
                  <a:pt x="49" y="121"/>
                  <a:pt x="51" y="119"/>
                  <a:pt x="51" y="116"/>
                </a:cubicBezTo>
                <a:cubicBezTo>
                  <a:pt x="52" y="116"/>
                  <a:pt x="52" y="115"/>
                  <a:pt x="52" y="114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0"/>
                  <a:pt x="55" y="60"/>
                  <a:pt x="55" y="60"/>
                </a:cubicBezTo>
                <a:cubicBezTo>
                  <a:pt x="55" y="60"/>
                  <a:pt x="55" y="61"/>
                  <a:pt x="55" y="6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61" y="117"/>
                  <a:pt x="63" y="119"/>
                  <a:pt x="66" y="121"/>
                </a:cubicBezTo>
                <a:cubicBezTo>
                  <a:pt x="68" y="122"/>
                  <a:pt x="72" y="121"/>
                  <a:pt x="74" y="119"/>
                </a:cubicBezTo>
                <a:cubicBezTo>
                  <a:pt x="81" y="112"/>
                  <a:pt x="89" y="99"/>
                  <a:pt x="94" y="89"/>
                </a:cubicBezTo>
                <a:cubicBezTo>
                  <a:pt x="100" y="76"/>
                  <a:pt x="104" y="65"/>
                  <a:pt x="106" y="61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15" y="32"/>
                  <a:pt x="97" y="23"/>
                  <a:pt x="78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41" name="Freeform 28"/>
          <p:cNvSpPr>
            <a:spLocks noEditPoints="true"/>
          </p:cNvSpPr>
          <p:nvPr/>
        </p:nvSpPr>
        <p:spPr bwMode="auto">
          <a:xfrm>
            <a:off x="7193563" y="2572226"/>
            <a:ext cx="161106" cy="150566"/>
          </a:xfrm>
          <a:custGeom>
            <a:avLst/>
            <a:gdLst/>
            <a:ahLst/>
            <a:cxnLst>
              <a:cxn ang="0">
                <a:pos x="92" y="80"/>
              </a:cxn>
              <a:cxn ang="0">
                <a:pos x="92" y="79"/>
              </a:cxn>
              <a:cxn ang="0">
                <a:pos x="93" y="80"/>
              </a:cxn>
              <a:cxn ang="0">
                <a:pos x="148" y="134"/>
              </a:cxn>
              <a:cxn ang="0">
                <a:pos x="156" y="137"/>
              </a:cxn>
              <a:cxn ang="0">
                <a:pos x="163" y="134"/>
              </a:cxn>
              <a:cxn ang="0">
                <a:pos x="167" y="127"/>
              </a:cxn>
              <a:cxn ang="0">
                <a:pos x="148" y="32"/>
              </a:cxn>
              <a:cxn ang="0">
                <a:pos x="107" y="0"/>
              </a:cxn>
              <a:cxn ang="0">
                <a:pos x="74" y="6"/>
              </a:cxn>
              <a:cxn ang="0">
                <a:pos x="39" y="12"/>
              </a:cxn>
              <a:cxn ang="0">
                <a:pos x="34" y="14"/>
              </a:cxn>
              <a:cxn ang="0">
                <a:pos x="31" y="20"/>
              </a:cxn>
              <a:cxn ang="0">
                <a:pos x="21" y="53"/>
              </a:cxn>
              <a:cxn ang="0">
                <a:pos x="37" y="130"/>
              </a:cxn>
              <a:cxn ang="0">
                <a:pos x="130" y="160"/>
              </a:cxn>
              <a:cxn ang="0">
                <a:pos x="130" y="160"/>
              </a:cxn>
              <a:cxn ang="0">
                <a:pos x="137" y="158"/>
              </a:cxn>
              <a:cxn ang="0">
                <a:pos x="139" y="142"/>
              </a:cxn>
              <a:cxn ang="0">
                <a:pos x="92" y="80"/>
              </a:cxn>
              <a:cxn ang="0">
                <a:pos x="92" y="80"/>
              </a:cxn>
              <a:cxn ang="0">
                <a:pos x="92" y="80"/>
              </a:cxn>
              <a:cxn ang="0">
                <a:pos x="92" y="80"/>
              </a:cxn>
            </a:cxnLst>
            <a:rect l="0" t="0" r="r" b="b"/>
            <a:pathLst>
              <a:path w="171" h="160">
                <a:moveTo>
                  <a:pt x="92" y="80"/>
                </a:moveTo>
                <a:cubicBezTo>
                  <a:pt x="92" y="79"/>
                  <a:pt x="92" y="79"/>
                  <a:pt x="92" y="79"/>
                </a:cubicBezTo>
                <a:cubicBezTo>
                  <a:pt x="92" y="79"/>
                  <a:pt x="93" y="79"/>
                  <a:pt x="93" y="80"/>
                </a:cubicBezTo>
                <a:cubicBezTo>
                  <a:pt x="148" y="134"/>
                  <a:pt x="148" y="134"/>
                  <a:pt x="148" y="134"/>
                </a:cubicBezTo>
                <a:cubicBezTo>
                  <a:pt x="150" y="136"/>
                  <a:pt x="153" y="137"/>
                  <a:pt x="156" y="137"/>
                </a:cubicBezTo>
                <a:cubicBezTo>
                  <a:pt x="159" y="137"/>
                  <a:pt x="161" y="136"/>
                  <a:pt x="163" y="134"/>
                </a:cubicBezTo>
                <a:cubicBezTo>
                  <a:pt x="166" y="133"/>
                  <a:pt x="167" y="130"/>
                  <a:pt x="167" y="127"/>
                </a:cubicBezTo>
                <a:cubicBezTo>
                  <a:pt x="171" y="99"/>
                  <a:pt x="153" y="44"/>
                  <a:pt x="148" y="32"/>
                </a:cubicBezTo>
                <a:cubicBezTo>
                  <a:pt x="138" y="7"/>
                  <a:pt x="123" y="0"/>
                  <a:pt x="107" y="0"/>
                </a:cubicBezTo>
                <a:cubicBezTo>
                  <a:pt x="97" y="0"/>
                  <a:pt x="85" y="3"/>
                  <a:pt x="74" y="6"/>
                </a:cubicBezTo>
                <a:cubicBezTo>
                  <a:pt x="63" y="9"/>
                  <a:pt x="51" y="11"/>
                  <a:pt x="39" y="12"/>
                </a:cubicBezTo>
                <a:cubicBezTo>
                  <a:pt x="37" y="12"/>
                  <a:pt x="36" y="13"/>
                  <a:pt x="34" y="14"/>
                </a:cubicBezTo>
                <a:cubicBezTo>
                  <a:pt x="33" y="16"/>
                  <a:pt x="31" y="18"/>
                  <a:pt x="31" y="20"/>
                </a:cubicBezTo>
                <a:cubicBezTo>
                  <a:pt x="29" y="31"/>
                  <a:pt x="25" y="42"/>
                  <a:pt x="21" y="53"/>
                </a:cubicBezTo>
                <a:cubicBezTo>
                  <a:pt x="10" y="82"/>
                  <a:pt x="0" y="109"/>
                  <a:pt x="37" y="130"/>
                </a:cubicBezTo>
                <a:cubicBezTo>
                  <a:pt x="50" y="136"/>
                  <a:pt x="101" y="160"/>
                  <a:pt x="130" y="160"/>
                </a:cubicBezTo>
                <a:cubicBezTo>
                  <a:pt x="130" y="160"/>
                  <a:pt x="130" y="160"/>
                  <a:pt x="130" y="160"/>
                </a:cubicBezTo>
                <a:cubicBezTo>
                  <a:pt x="133" y="160"/>
                  <a:pt x="135" y="159"/>
                  <a:pt x="137" y="158"/>
                </a:cubicBezTo>
                <a:cubicBezTo>
                  <a:pt x="142" y="154"/>
                  <a:pt x="143" y="147"/>
                  <a:pt x="139" y="142"/>
                </a:cubicBezTo>
                <a:cubicBezTo>
                  <a:pt x="92" y="80"/>
                  <a:pt x="92" y="80"/>
                  <a:pt x="92" y="80"/>
                </a:cubicBezTo>
                <a:cubicBezTo>
                  <a:pt x="92" y="80"/>
                  <a:pt x="92" y="80"/>
                  <a:pt x="92" y="80"/>
                </a:cubicBezTo>
                <a:close/>
                <a:moveTo>
                  <a:pt x="92" y="80"/>
                </a:moveTo>
                <a:cubicBezTo>
                  <a:pt x="92" y="80"/>
                  <a:pt x="92" y="80"/>
                  <a:pt x="92" y="8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42" name="Freeform 29"/>
          <p:cNvSpPr>
            <a:spLocks noEditPoints="true"/>
          </p:cNvSpPr>
          <p:nvPr/>
        </p:nvSpPr>
        <p:spPr bwMode="auto">
          <a:xfrm>
            <a:off x="7289925" y="2795065"/>
            <a:ext cx="158095" cy="165623"/>
          </a:xfrm>
          <a:custGeom>
            <a:avLst/>
            <a:gdLst/>
            <a:ahLst/>
            <a:cxnLst>
              <a:cxn ang="0">
                <a:pos x="111" y="2"/>
              </a:cxn>
              <a:cxn ang="0">
                <a:pos x="104" y="0"/>
              </a:cxn>
              <a:cxn ang="0">
                <a:pos x="97" y="2"/>
              </a:cxn>
              <a:cxn ang="0">
                <a:pos x="93" y="10"/>
              </a:cxn>
              <a:cxn ang="0">
                <a:pos x="88" y="88"/>
              </a:cxn>
              <a:cxn ang="0">
                <a:pos x="88" y="88"/>
              </a:cxn>
              <a:cxn ang="0">
                <a:pos x="87" y="88"/>
              </a:cxn>
              <a:cxn ang="0">
                <a:pos x="87" y="88"/>
              </a:cxn>
              <a:cxn ang="0">
                <a:pos x="87" y="88"/>
              </a:cxn>
              <a:cxn ang="0">
                <a:pos x="80" y="10"/>
              </a:cxn>
              <a:cxn ang="0">
                <a:pos x="73" y="1"/>
              </a:cxn>
              <a:cxn ang="0">
                <a:pos x="69" y="0"/>
              </a:cxn>
              <a:cxn ang="0">
                <a:pos x="61" y="3"/>
              </a:cxn>
              <a:cxn ang="0">
                <a:pos x="13" y="88"/>
              </a:cxn>
              <a:cxn ang="0">
                <a:pos x="52" y="156"/>
              </a:cxn>
              <a:cxn ang="0">
                <a:pos x="83" y="174"/>
              </a:cxn>
              <a:cxn ang="0">
                <a:pos x="88" y="176"/>
              </a:cxn>
              <a:cxn ang="0">
                <a:pos x="94" y="174"/>
              </a:cxn>
              <a:cxn ang="0">
                <a:pos x="124" y="155"/>
              </a:cxn>
              <a:cxn ang="0">
                <a:pos x="150" y="139"/>
              </a:cxn>
              <a:cxn ang="0">
                <a:pos x="161" y="86"/>
              </a:cxn>
              <a:cxn ang="0">
                <a:pos x="111" y="2"/>
              </a:cxn>
              <a:cxn ang="0">
                <a:pos x="111" y="2"/>
              </a:cxn>
              <a:cxn ang="0">
                <a:pos x="111" y="2"/>
              </a:cxn>
            </a:cxnLst>
            <a:rect l="0" t="0" r="r" b="b"/>
            <a:pathLst>
              <a:path w="169" h="176">
                <a:moveTo>
                  <a:pt x="111" y="2"/>
                </a:moveTo>
                <a:cubicBezTo>
                  <a:pt x="109" y="1"/>
                  <a:pt x="106" y="0"/>
                  <a:pt x="104" y="0"/>
                </a:cubicBezTo>
                <a:cubicBezTo>
                  <a:pt x="101" y="0"/>
                  <a:pt x="99" y="1"/>
                  <a:pt x="97" y="2"/>
                </a:cubicBezTo>
                <a:cubicBezTo>
                  <a:pt x="94" y="4"/>
                  <a:pt x="93" y="7"/>
                  <a:pt x="93" y="10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0" y="10"/>
                  <a:pt x="80" y="10"/>
                  <a:pt x="80" y="10"/>
                </a:cubicBezTo>
                <a:cubicBezTo>
                  <a:pt x="79" y="6"/>
                  <a:pt x="77" y="3"/>
                  <a:pt x="73" y="1"/>
                </a:cubicBezTo>
                <a:cubicBezTo>
                  <a:pt x="72" y="0"/>
                  <a:pt x="70" y="0"/>
                  <a:pt x="69" y="0"/>
                </a:cubicBezTo>
                <a:cubicBezTo>
                  <a:pt x="66" y="0"/>
                  <a:pt x="63" y="1"/>
                  <a:pt x="61" y="3"/>
                </a:cubicBezTo>
                <a:cubicBezTo>
                  <a:pt x="40" y="22"/>
                  <a:pt x="18" y="75"/>
                  <a:pt x="13" y="88"/>
                </a:cubicBezTo>
                <a:cubicBezTo>
                  <a:pt x="0" y="128"/>
                  <a:pt x="25" y="142"/>
                  <a:pt x="52" y="156"/>
                </a:cubicBezTo>
                <a:cubicBezTo>
                  <a:pt x="63" y="161"/>
                  <a:pt x="73" y="167"/>
                  <a:pt x="83" y="174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4"/>
                </a:cubicBezTo>
                <a:cubicBezTo>
                  <a:pt x="103" y="166"/>
                  <a:pt x="113" y="161"/>
                  <a:pt x="124" y="155"/>
                </a:cubicBezTo>
                <a:cubicBezTo>
                  <a:pt x="133" y="150"/>
                  <a:pt x="142" y="145"/>
                  <a:pt x="150" y="139"/>
                </a:cubicBezTo>
                <a:cubicBezTo>
                  <a:pt x="166" y="125"/>
                  <a:pt x="169" y="109"/>
                  <a:pt x="161" y="86"/>
                </a:cubicBezTo>
                <a:cubicBezTo>
                  <a:pt x="156" y="73"/>
                  <a:pt x="133" y="21"/>
                  <a:pt x="111" y="2"/>
                </a:cubicBezTo>
                <a:close/>
                <a:moveTo>
                  <a:pt x="111" y="2"/>
                </a:moveTo>
                <a:cubicBezTo>
                  <a:pt x="111" y="2"/>
                  <a:pt x="111" y="2"/>
                  <a:pt x="111" y="2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43" name="Freeform 30"/>
          <p:cNvSpPr>
            <a:spLocks noEditPoints="true"/>
          </p:cNvSpPr>
          <p:nvPr/>
        </p:nvSpPr>
        <p:spPr bwMode="auto">
          <a:xfrm>
            <a:off x="7164955" y="2725804"/>
            <a:ext cx="162612" cy="143038"/>
          </a:xfrm>
          <a:custGeom>
            <a:avLst/>
            <a:gdLst/>
            <a:ahLst/>
            <a:cxnLst>
              <a:cxn ang="0">
                <a:pos x="171" y="54"/>
              </a:cxn>
              <a:cxn ang="0">
                <a:pos x="162" y="50"/>
              </a:cxn>
              <a:cxn ang="0">
                <a:pos x="159" y="50"/>
              </a:cxn>
              <a:cxn ang="0">
                <a:pos x="84" y="71"/>
              </a:cxn>
              <a:cxn ang="0">
                <a:pos x="84" y="71"/>
              </a:cxn>
              <a:cxn ang="0">
                <a:pos x="84" y="71"/>
              </a:cxn>
              <a:cxn ang="0">
                <a:pos x="84" y="70"/>
              </a:cxn>
              <a:cxn ang="0">
                <a:pos x="84" y="70"/>
              </a:cxn>
              <a:cxn ang="0">
                <a:pos x="155" y="39"/>
              </a:cxn>
              <a:cxn ang="0">
                <a:pos x="158" y="37"/>
              </a:cxn>
              <a:cxn ang="0">
                <a:pos x="162" y="27"/>
              </a:cxn>
              <a:cxn ang="0">
                <a:pos x="156" y="18"/>
              </a:cxn>
              <a:cxn ang="0">
                <a:pos x="60" y="0"/>
              </a:cxn>
              <a:cxn ang="0">
                <a:pos x="60" y="0"/>
              </a:cxn>
              <a:cxn ang="0">
                <a:pos x="27" y="10"/>
              </a:cxn>
              <a:cxn ang="0">
                <a:pos x="8" y="59"/>
              </a:cxn>
              <a:cxn ang="0">
                <a:pos x="1" y="94"/>
              </a:cxn>
              <a:cxn ang="0">
                <a:pos x="5" y="104"/>
              </a:cxn>
              <a:cxn ang="0">
                <a:pos x="32" y="126"/>
              </a:cxn>
              <a:cxn ang="0">
                <a:pos x="78" y="153"/>
              </a:cxn>
              <a:cxn ang="0">
                <a:pos x="109" y="140"/>
              </a:cxn>
              <a:cxn ang="0">
                <a:pos x="110" y="139"/>
              </a:cxn>
              <a:cxn ang="0">
                <a:pos x="142" y="108"/>
              </a:cxn>
              <a:cxn ang="0">
                <a:pos x="172" y="66"/>
              </a:cxn>
              <a:cxn ang="0">
                <a:pos x="171" y="54"/>
              </a:cxn>
              <a:cxn ang="0">
                <a:pos x="171" y="54"/>
              </a:cxn>
              <a:cxn ang="0">
                <a:pos x="171" y="54"/>
              </a:cxn>
            </a:cxnLst>
            <a:rect l="0" t="0" r="r" b="b"/>
            <a:pathLst>
              <a:path w="174" h="153">
                <a:moveTo>
                  <a:pt x="171" y="54"/>
                </a:moveTo>
                <a:cubicBezTo>
                  <a:pt x="169" y="51"/>
                  <a:pt x="165" y="50"/>
                  <a:pt x="162" y="50"/>
                </a:cubicBezTo>
                <a:cubicBezTo>
                  <a:pt x="161" y="50"/>
                  <a:pt x="160" y="50"/>
                  <a:pt x="159" y="50"/>
                </a:cubicBezTo>
                <a:cubicBezTo>
                  <a:pt x="84" y="71"/>
                  <a:pt x="84" y="71"/>
                  <a:pt x="84" y="71"/>
                </a:cubicBezTo>
                <a:cubicBezTo>
                  <a:pt x="84" y="71"/>
                  <a:pt x="84" y="71"/>
                  <a:pt x="84" y="71"/>
                </a:cubicBezTo>
                <a:cubicBezTo>
                  <a:pt x="84" y="71"/>
                  <a:pt x="84" y="71"/>
                  <a:pt x="84" y="71"/>
                </a:cubicBezTo>
                <a:cubicBezTo>
                  <a:pt x="84" y="71"/>
                  <a:pt x="83" y="70"/>
                  <a:pt x="84" y="70"/>
                </a:cubicBezTo>
                <a:cubicBezTo>
                  <a:pt x="84" y="70"/>
                  <a:pt x="84" y="70"/>
                  <a:pt x="84" y="70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56" y="38"/>
                  <a:pt x="157" y="38"/>
                  <a:pt x="158" y="37"/>
                </a:cubicBezTo>
                <a:cubicBezTo>
                  <a:pt x="161" y="35"/>
                  <a:pt x="162" y="31"/>
                  <a:pt x="162" y="27"/>
                </a:cubicBezTo>
                <a:cubicBezTo>
                  <a:pt x="161" y="23"/>
                  <a:pt x="159" y="20"/>
                  <a:pt x="156" y="18"/>
                </a:cubicBezTo>
                <a:cubicBezTo>
                  <a:pt x="131" y="5"/>
                  <a:pt x="74" y="0"/>
                  <a:pt x="6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46" y="0"/>
                  <a:pt x="35" y="4"/>
                  <a:pt x="27" y="10"/>
                </a:cubicBezTo>
                <a:cubicBezTo>
                  <a:pt x="14" y="21"/>
                  <a:pt x="11" y="40"/>
                  <a:pt x="8" y="59"/>
                </a:cubicBezTo>
                <a:cubicBezTo>
                  <a:pt x="7" y="71"/>
                  <a:pt x="5" y="82"/>
                  <a:pt x="1" y="94"/>
                </a:cubicBezTo>
                <a:cubicBezTo>
                  <a:pt x="0" y="98"/>
                  <a:pt x="1" y="102"/>
                  <a:pt x="5" y="104"/>
                </a:cubicBezTo>
                <a:cubicBezTo>
                  <a:pt x="15" y="111"/>
                  <a:pt x="24" y="119"/>
                  <a:pt x="32" y="126"/>
                </a:cubicBezTo>
                <a:cubicBezTo>
                  <a:pt x="47" y="140"/>
                  <a:pt x="61" y="153"/>
                  <a:pt x="78" y="153"/>
                </a:cubicBezTo>
                <a:cubicBezTo>
                  <a:pt x="87" y="153"/>
                  <a:pt x="97" y="149"/>
                  <a:pt x="109" y="140"/>
                </a:cubicBezTo>
                <a:cubicBezTo>
                  <a:pt x="109" y="140"/>
                  <a:pt x="110" y="139"/>
                  <a:pt x="110" y="139"/>
                </a:cubicBezTo>
                <a:cubicBezTo>
                  <a:pt x="115" y="135"/>
                  <a:pt x="128" y="123"/>
                  <a:pt x="142" y="108"/>
                </a:cubicBezTo>
                <a:cubicBezTo>
                  <a:pt x="153" y="97"/>
                  <a:pt x="167" y="80"/>
                  <a:pt x="172" y="66"/>
                </a:cubicBezTo>
                <a:cubicBezTo>
                  <a:pt x="174" y="62"/>
                  <a:pt x="174" y="57"/>
                  <a:pt x="171" y="54"/>
                </a:cubicBezTo>
                <a:close/>
                <a:moveTo>
                  <a:pt x="171" y="54"/>
                </a:moveTo>
                <a:cubicBezTo>
                  <a:pt x="171" y="54"/>
                  <a:pt x="171" y="54"/>
                  <a:pt x="171" y="5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44" name="Freeform 31"/>
          <p:cNvSpPr>
            <a:spLocks noEditPoints="true"/>
          </p:cNvSpPr>
          <p:nvPr/>
        </p:nvSpPr>
        <p:spPr bwMode="auto">
          <a:xfrm>
            <a:off x="7366714" y="2560181"/>
            <a:ext cx="158095" cy="153578"/>
          </a:xfrm>
          <a:custGeom>
            <a:avLst/>
            <a:gdLst/>
            <a:ahLst/>
            <a:cxnLst>
              <a:cxn ang="0">
                <a:pos x="40" y="148"/>
              </a:cxn>
              <a:cxn ang="0">
                <a:pos x="41" y="159"/>
              </a:cxn>
              <a:cxn ang="0">
                <a:pos x="49" y="164"/>
              </a:cxn>
              <a:cxn ang="0">
                <a:pos x="52" y="163"/>
              </a:cxn>
              <a:cxn ang="0">
                <a:pos x="99" y="141"/>
              </a:cxn>
              <a:cxn ang="0">
                <a:pos x="135" y="116"/>
              </a:cxn>
              <a:cxn ang="0">
                <a:pos x="136" y="115"/>
              </a:cxn>
              <a:cxn ang="0">
                <a:pos x="138" y="37"/>
              </a:cxn>
              <a:cxn ang="0">
                <a:pos x="121" y="6"/>
              </a:cxn>
              <a:cxn ang="0">
                <a:pos x="112" y="0"/>
              </a:cxn>
              <a:cxn ang="0">
                <a:pos x="111" y="0"/>
              </a:cxn>
              <a:cxn ang="0">
                <a:pos x="92" y="1"/>
              </a:cxn>
              <a:cxn ang="0">
                <a:pos x="76" y="1"/>
              </a:cxn>
              <a:cxn ang="0">
                <a:pos x="62" y="1"/>
              </a:cxn>
              <a:cxn ang="0">
                <a:pos x="24" y="10"/>
              </a:cxn>
              <a:cxn ang="0">
                <a:pos x="9" y="41"/>
              </a:cxn>
              <a:cxn ang="0">
                <a:pos x="9" y="138"/>
              </a:cxn>
              <a:cxn ang="0">
                <a:pos x="16" y="145"/>
              </a:cxn>
              <a:cxn ang="0">
                <a:pos x="19" y="146"/>
              </a:cxn>
              <a:cxn ang="0">
                <a:pos x="27" y="143"/>
              </a:cxn>
              <a:cxn ang="0">
                <a:pos x="29" y="141"/>
              </a:cxn>
              <a:cxn ang="0">
                <a:pos x="72" y="77"/>
              </a:cxn>
              <a:cxn ang="0">
                <a:pos x="73" y="77"/>
              </a:cxn>
              <a:cxn ang="0">
                <a:pos x="73" y="77"/>
              </a:cxn>
              <a:cxn ang="0">
                <a:pos x="73" y="77"/>
              </a:cxn>
              <a:cxn ang="0">
                <a:pos x="73" y="78"/>
              </a:cxn>
              <a:cxn ang="0">
                <a:pos x="40" y="148"/>
              </a:cxn>
              <a:cxn ang="0">
                <a:pos x="40" y="148"/>
              </a:cxn>
              <a:cxn ang="0">
                <a:pos x="40" y="148"/>
              </a:cxn>
            </a:cxnLst>
            <a:rect l="0" t="0" r="r" b="b"/>
            <a:pathLst>
              <a:path w="169" h="164">
                <a:moveTo>
                  <a:pt x="40" y="148"/>
                </a:moveTo>
                <a:cubicBezTo>
                  <a:pt x="38" y="152"/>
                  <a:pt x="38" y="156"/>
                  <a:pt x="41" y="159"/>
                </a:cubicBezTo>
                <a:cubicBezTo>
                  <a:pt x="43" y="162"/>
                  <a:pt x="46" y="164"/>
                  <a:pt x="49" y="164"/>
                </a:cubicBezTo>
                <a:cubicBezTo>
                  <a:pt x="50" y="164"/>
                  <a:pt x="51" y="164"/>
                  <a:pt x="52" y="163"/>
                </a:cubicBezTo>
                <a:cubicBezTo>
                  <a:pt x="67" y="160"/>
                  <a:pt x="86" y="150"/>
                  <a:pt x="99" y="141"/>
                </a:cubicBezTo>
                <a:cubicBezTo>
                  <a:pt x="116" y="130"/>
                  <a:pt x="130" y="120"/>
                  <a:pt x="135" y="116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69" y="87"/>
                  <a:pt x="154" y="62"/>
                  <a:pt x="138" y="37"/>
                </a:cubicBezTo>
                <a:cubicBezTo>
                  <a:pt x="132" y="27"/>
                  <a:pt x="125" y="17"/>
                  <a:pt x="121" y="6"/>
                </a:cubicBezTo>
                <a:cubicBezTo>
                  <a:pt x="119" y="2"/>
                  <a:pt x="116" y="0"/>
                  <a:pt x="112" y="0"/>
                </a:cubicBezTo>
                <a:cubicBezTo>
                  <a:pt x="112" y="0"/>
                  <a:pt x="112" y="0"/>
                  <a:pt x="111" y="0"/>
                </a:cubicBezTo>
                <a:cubicBezTo>
                  <a:pt x="105" y="1"/>
                  <a:pt x="98" y="1"/>
                  <a:pt x="92" y="1"/>
                </a:cubicBezTo>
                <a:cubicBezTo>
                  <a:pt x="86" y="1"/>
                  <a:pt x="81" y="1"/>
                  <a:pt x="76" y="1"/>
                </a:cubicBezTo>
                <a:cubicBezTo>
                  <a:pt x="71" y="1"/>
                  <a:pt x="66" y="1"/>
                  <a:pt x="62" y="1"/>
                </a:cubicBezTo>
                <a:cubicBezTo>
                  <a:pt x="47" y="1"/>
                  <a:pt x="34" y="2"/>
                  <a:pt x="24" y="10"/>
                </a:cubicBezTo>
                <a:cubicBezTo>
                  <a:pt x="17" y="17"/>
                  <a:pt x="11" y="27"/>
                  <a:pt x="9" y="41"/>
                </a:cubicBezTo>
                <a:cubicBezTo>
                  <a:pt x="6" y="54"/>
                  <a:pt x="0" y="111"/>
                  <a:pt x="9" y="138"/>
                </a:cubicBezTo>
                <a:cubicBezTo>
                  <a:pt x="10" y="142"/>
                  <a:pt x="13" y="145"/>
                  <a:pt x="16" y="145"/>
                </a:cubicBezTo>
                <a:cubicBezTo>
                  <a:pt x="17" y="146"/>
                  <a:pt x="18" y="146"/>
                  <a:pt x="19" y="146"/>
                </a:cubicBezTo>
                <a:cubicBezTo>
                  <a:pt x="22" y="146"/>
                  <a:pt x="24" y="145"/>
                  <a:pt x="27" y="143"/>
                </a:cubicBezTo>
                <a:cubicBezTo>
                  <a:pt x="27" y="143"/>
                  <a:pt x="28" y="142"/>
                  <a:pt x="29" y="141"/>
                </a:cubicBezTo>
                <a:cubicBezTo>
                  <a:pt x="72" y="77"/>
                  <a:pt x="72" y="77"/>
                  <a:pt x="72" y="77"/>
                </a:cubicBezTo>
                <a:cubicBezTo>
                  <a:pt x="73" y="77"/>
                  <a:pt x="73" y="77"/>
                  <a:pt x="73" y="77"/>
                </a:cubicBezTo>
                <a:cubicBezTo>
                  <a:pt x="73" y="77"/>
                  <a:pt x="73" y="77"/>
                  <a:pt x="73" y="77"/>
                </a:cubicBezTo>
                <a:cubicBezTo>
                  <a:pt x="73" y="77"/>
                  <a:pt x="73" y="77"/>
                  <a:pt x="73" y="77"/>
                </a:cubicBezTo>
                <a:cubicBezTo>
                  <a:pt x="74" y="77"/>
                  <a:pt x="74" y="77"/>
                  <a:pt x="73" y="78"/>
                </a:cubicBezTo>
                <a:lnTo>
                  <a:pt x="40" y="148"/>
                </a:lnTo>
                <a:close/>
                <a:moveTo>
                  <a:pt x="40" y="148"/>
                </a:moveTo>
                <a:cubicBezTo>
                  <a:pt x="40" y="148"/>
                  <a:pt x="40" y="148"/>
                  <a:pt x="40" y="14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45" name="Freeform 32"/>
          <p:cNvSpPr>
            <a:spLocks noEditPoints="true"/>
          </p:cNvSpPr>
          <p:nvPr/>
        </p:nvSpPr>
        <p:spPr bwMode="auto">
          <a:xfrm>
            <a:off x="7411884" y="2706231"/>
            <a:ext cx="165623" cy="143038"/>
          </a:xfrm>
          <a:custGeom>
            <a:avLst/>
            <a:gdLst/>
            <a:ahLst/>
            <a:cxnLst>
              <a:cxn ang="0">
                <a:pos x="163" y="52"/>
              </a:cxn>
              <a:cxn ang="0">
                <a:pos x="114" y="0"/>
              </a:cxn>
              <a:cxn ang="0">
                <a:pos x="104" y="1"/>
              </a:cxn>
              <a:cxn ang="0">
                <a:pos x="11" y="32"/>
              </a:cxn>
              <a:cxn ang="0">
                <a:pos x="7" y="43"/>
              </a:cxn>
              <a:cxn ang="0">
                <a:pos x="15" y="52"/>
              </a:cxn>
              <a:cxn ang="0">
                <a:pos x="90" y="73"/>
              </a:cxn>
              <a:cxn ang="0">
                <a:pos x="90" y="73"/>
              </a:cxn>
              <a:cxn ang="0">
                <a:pos x="90" y="74"/>
              </a:cxn>
              <a:cxn ang="0">
                <a:pos x="90" y="74"/>
              </a:cxn>
              <a:cxn ang="0">
                <a:pos x="90" y="74"/>
              </a:cxn>
              <a:cxn ang="0">
                <a:pos x="13" y="64"/>
              </a:cxn>
              <a:cxn ang="0">
                <a:pos x="11" y="64"/>
              </a:cxn>
              <a:cxn ang="0">
                <a:pos x="4" y="67"/>
              </a:cxn>
              <a:cxn ang="0">
                <a:pos x="0" y="77"/>
              </a:cxn>
              <a:cxn ang="0">
                <a:pos x="1" y="81"/>
              </a:cxn>
              <a:cxn ang="0">
                <a:pos x="75" y="145"/>
              </a:cxn>
              <a:cxn ang="0">
                <a:pos x="102" y="154"/>
              </a:cxn>
              <a:cxn ang="0">
                <a:pos x="128" y="144"/>
              </a:cxn>
              <a:cxn ang="0">
                <a:pos x="149" y="121"/>
              </a:cxn>
              <a:cxn ang="0">
                <a:pos x="157" y="112"/>
              </a:cxn>
              <a:cxn ang="0">
                <a:pos x="173" y="96"/>
              </a:cxn>
              <a:cxn ang="0">
                <a:pos x="175" y="85"/>
              </a:cxn>
              <a:cxn ang="0">
                <a:pos x="163" y="52"/>
              </a:cxn>
              <a:cxn ang="0">
                <a:pos x="163" y="52"/>
              </a:cxn>
              <a:cxn ang="0">
                <a:pos x="163" y="52"/>
              </a:cxn>
            </a:cxnLst>
            <a:rect l="0" t="0" r="r" b="b"/>
            <a:pathLst>
              <a:path w="177" h="154">
                <a:moveTo>
                  <a:pt x="163" y="52"/>
                </a:moveTo>
                <a:cubicBezTo>
                  <a:pt x="155" y="25"/>
                  <a:pt x="147" y="0"/>
                  <a:pt x="114" y="0"/>
                </a:cubicBezTo>
                <a:cubicBezTo>
                  <a:pt x="111" y="0"/>
                  <a:pt x="107" y="0"/>
                  <a:pt x="104" y="1"/>
                </a:cubicBezTo>
                <a:cubicBezTo>
                  <a:pt x="90" y="3"/>
                  <a:pt x="34" y="15"/>
                  <a:pt x="11" y="32"/>
                </a:cubicBezTo>
                <a:cubicBezTo>
                  <a:pt x="8" y="35"/>
                  <a:pt x="6" y="39"/>
                  <a:pt x="7" y="43"/>
                </a:cubicBezTo>
                <a:cubicBezTo>
                  <a:pt x="8" y="47"/>
                  <a:pt x="11" y="51"/>
                  <a:pt x="15" y="52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4"/>
                </a:cubicBezTo>
                <a:cubicBezTo>
                  <a:pt x="90" y="74"/>
                  <a:pt x="90" y="74"/>
                  <a:pt x="90" y="74"/>
                </a:cubicBezTo>
                <a:cubicBezTo>
                  <a:pt x="90" y="74"/>
                  <a:pt x="90" y="74"/>
                  <a:pt x="90" y="74"/>
                </a:cubicBezTo>
                <a:cubicBezTo>
                  <a:pt x="13" y="64"/>
                  <a:pt x="13" y="64"/>
                  <a:pt x="13" y="64"/>
                </a:cubicBezTo>
                <a:cubicBezTo>
                  <a:pt x="12" y="64"/>
                  <a:pt x="12" y="64"/>
                  <a:pt x="11" y="64"/>
                </a:cubicBezTo>
                <a:cubicBezTo>
                  <a:pt x="9" y="64"/>
                  <a:pt x="6" y="65"/>
                  <a:pt x="4" y="67"/>
                </a:cubicBezTo>
                <a:cubicBezTo>
                  <a:pt x="1" y="69"/>
                  <a:pt x="0" y="73"/>
                  <a:pt x="0" y="77"/>
                </a:cubicBezTo>
                <a:cubicBezTo>
                  <a:pt x="0" y="78"/>
                  <a:pt x="1" y="80"/>
                  <a:pt x="1" y="81"/>
                </a:cubicBezTo>
                <a:cubicBezTo>
                  <a:pt x="16" y="106"/>
                  <a:pt x="63" y="138"/>
                  <a:pt x="75" y="145"/>
                </a:cubicBezTo>
                <a:cubicBezTo>
                  <a:pt x="85" y="151"/>
                  <a:pt x="94" y="154"/>
                  <a:pt x="102" y="154"/>
                </a:cubicBezTo>
                <a:cubicBezTo>
                  <a:pt x="111" y="154"/>
                  <a:pt x="120" y="151"/>
                  <a:pt x="128" y="144"/>
                </a:cubicBezTo>
                <a:cubicBezTo>
                  <a:pt x="135" y="138"/>
                  <a:pt x="142" y="130"/>
                  <a:pt x="149" y="121"/>
                </a:cubicBezTo>
                <a:cubicBezTo>
                  <a:pt x="152" y="118"/>
                  <a:pt x="154" y="115"/>
                  <a:pt x="157" y="112"/>
                </a:cubicBezTo>
                <a:cubicBezTo>
                  <a:pt x="162" y="106"/>
                  <a:pt x="167" y="101"/>
                  <a:pt x="173" y="96"/>
                </a:cubicBezTo>
                <a:cubicBezTo>
                  <a:pt x="176" y="93"/>
                  <a:pt x="177" y="88"/>
                  <a:pt x="175" y="85"/>
                </a:cubicBezTo>
                <a:cubicBezTo>
                  <a:pt x="170" y="74"/>
                  <a:pt x="166" y="63"/>
                  <a:pt x="163" y="52"/>
                </a:cubicBezTo>
                <a:close/>
                <a:moveTo>
                  <a:pt x="163" y="52"/>
                </a:moveTo>
                <a:cubicBezTo>
                  <a:pt x="163" y="52"/>
                  <a:pt x="163" y="52"/>
                  <a:pt x="163" y="52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46" name="Freeform 33"/>
          <p:cNvSpPr>
            <a:spLocks noEditPoints="true"/>
          </p:cNvSpPr>
          <p:nvPr/>
        </p:nvSpPr>
        <p:spPr bwMode="auto">
          <a:xfrm>
            <a:off x="7332084" y="2713759"/>
            <a:ext cx="64744" cy="58721"/>
          </a:xfrm>
          <a:custGeom>
            <a:avLst/>
            <a:gdLst/>
            <a:ahLst/>
            <a:cxnLst>
              <a:cxn ang="0">
                <a:pos x="33" y="0"/>
              </a:cxn>
              <a:cxn ang="0">
                <a:pos x="20" y="4"/>
              </a:cxn>
              <a:cxn ang="0">
                <a:pos x="9" y="48"/>
              </a:cxn>
              <a:cxn ang="0">
                <a:pos x="36" y="63"/>
              </a:cxn>
              <a:cxn ang="0">
                <a:pos x="52" y="59"/>
              </a:cxn>
              <a:cxn ang="0">
                <a:pos x="59" y="53"/>
              </a:cxn>
              <a:cxn ang="0">
                <a:pos x="63" y="15"/>
              </a:cxn>
              <a:cxn ang="0">
                <a:pos x="36" y="0"/>
              </a:cxn>
              <a:cxn ang="0">
                <a:pos x="33" y="0"/>
              </a:cxn>
              <a:cxn ang="0">
                <a:pos x="33" y="0"/>
              </a:cxn>
              <a:cxn ang="0">
                <a:pos x="33" y="0"/>
              </a:cxn>
            </a:cxnLst>
            <a:rect l="0" t="0" r="r" b="b"/>
            <a:pathLst>
              <a:path w="70" h="63">
                <a:moveTo>
                  <a:pt x="33" y="0"/>
                </a:moveTo>
                <a:cubicBezTo>
                  <a:pt x="28" y="0"/>
                  <a:pt x="24" y="2"/>
                  <a:pt x="20" y="4"/>
                </a:cubicBezTo>
                <a:cubicBezTo>
                  <a:pt x="5" y="13"/>
                  <a:pt x="0" y="33"/>
                  <a:pt x="9" y="48"/>
                </a:cubicBezTo>
                <a:cubicBezTo>
                  <a:pt x="15" y="58"/>
                  <a:pt x="25" y="63"/>
                  <a:pt x="36" y="63"/>
                </a:cubicBezTo>
                <a:cubicBezTo>
                  <a:pt x="41" y="63"/>
                  <a:pt x="47" y="62"/>
                  <a:pt x="52" y="59"/>
                </a:cubicBezTo>
                <a:cubicBezTo>
                  <a:pt x="55" y="57"/>
                  <a:pt x="57" y="55"/>
                  <a:pt x="59" y="53"/>
                </a:cubicBezTo>
                <a:cubicBezTo>
                  <a:pt x="68" y="43"/>
                  <a:pt x="70" y="27"/>
                  <a:pt x="63" y="15"/>
                </a:cubicBezTo>
                <a:cubicBezTo>
                  <a:pt x="57" y="5"/>
                  <a:pt x="46" y="0"/>
                  <a:pt x="36" y="0"/>
                </a:cubicBezTo>
                <a:cubicBezTo>
                  <a:pt x="35" y="0"/>
                  <a:pt x="34" y="0"/>
                  <a:pt x="33" y="0"/>
                </a:cubicBezTo>
                <a:close/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47" name="椭圆 138"/>
          <p:cNvSpPr/>
          <p:nvPr/>
        </p:nvSpPr>
        <p:spPr>
          <a:xfrm>
            <a:off x="1066783" y="1671784"/>
            <a:ext cx="1714208" cy="17142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141"/>
          <p:cNvSpPr/>
          <p:nvPr/>
        </p:nvSpPr>
        <p:spPr>
          <a:xfrm>
            <a:off x="3826430" y="1668245"/>
            <a:ext cx="1714208" cy="17142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142"/>
          <p:cNvSpPr/>
          <p:nvPr/>
        </p:nvSpPr>
        <p:spPr>
          <a:xfrm>
            <a:off x="6594318" y="1679892"/>
            <a:ext cx="1714208" cy="17142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143"/>
          <p:cNvSpPr/>
          <p:nvPr/>
        </p:nvSpPr>
        <p:spPr>
          <a:xfrm>
            <a:off x="9354181" y="1680258"/>
            <a:ext cx="1714208" cy="17142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19"/>
          <p:cNvSpPr txBox="true"/>
          <p:nvPr/>
        </p:nvSpPr>
        <p:spPr>
          <a:xfrm rot="0" flipH="false" flipV="false">
            <a:off x="1885729" y="349432"/>
            <a:ext cx="635635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03-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功能模块设计</a:t>
            </a:r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系统管理员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模块</a:t>
            </a:r>
            <a:endParaRPr/>
          </a:p>
        </p:txBody>
      </p:sp>
      <p:sp>
        <p:nvSpPr>
          <p:cNvPr id="53" name="椭圆 10"/>
          <p:cNvSpPr/>
          <p:nvPr/>
        </p:nvSpPr>
        <p:spPr>
          <a:xfrm>
            <a:off x="4392081" y="1325363"/>
            <a:ext cx="1101576" cy="1135296"/>
          </a:xfrm>
          <a:prstGeom prst="ellipse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false" anchor="ctr"/>
          <a:lstStyle/>
          <a:p>
            <a:pPr algn="ctr"/>
            <a:r>
              <a:rPr lang="zh-CN" sz="2000">
                <a:latin typeface="Arial"/>
                <a:ea typeface="微软雅黑"/>
                <a:cs typeface="微软雅黑"/>
                <a:sym typeface="Arial"/>
              </a:rPr>
              <a:t>用户管理</a:t>
            </a:r>
            <a:endParaRPr/>
          </a:p>
        </p:txBody>
      </p:sp>
      <p:sp>
        <p:nvSpPr>
          <p:cNvPr id="54" name="椭圆 11"/>
          <p:cNvSpPr/>
          <p:nvPr/>
        </p:nvSpPr>
        <p:spPr>
          <a:xfrm>
            <a:off x="6727370" y="2923138"/>
            <a:ext cx="1090355" cy="1135296"/>
          </a:xfrm>
          <a:prstGeom prst="ellipse">
            <a:avLst/>
          </a:prstGeom>
          <a:blipFill dpi="0" rotWithShape="true">
            <a:blip r:embed="rId3"/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false" anchor="ctr"/>
          <a:lstStyle/>
          <a:p>
            <a:pPr algn="ctr"/>
            <a:r>
              <a:rPr lang="zh-CN" sz="2000">
                <a:latin typeface="Arial"/>
                <a:ea typeface="微软雅黑"/>
                <a:cs typeface="微软雅黑"/>
                <a:sym typeface="Arial"/>
              </a:rPr>
              <a:t>基础数据</a:t>
            </a:r>
            <a:endParaRPr/>
          </a:p>
        </p:txBody>
      </p:sp>
      <p:sp>
        <p:nvSpPr>
          <p:cNvPr id="55" name="椭圆 12"/>
          <p:cNvSpPr/>
          <p:nvPr/>
        </p:nvSpPr>
        <p:spPr>
          <a:xfrm>
            <a:off x="4392081" y="4520911"/>
            <a:ext cx="1101576" cy="1135296"/>
          </a:xfrm>
          <a:prstGeom prst="ellipse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false" anchor="ctr"/>
          <a:lstStyle/>
          <a:p>
            <a:pPr algn="ctr"/>
            <a:r>
              <a:rPr lang="zh-CN" sz="2000">
                <a:latin typeface="Arial"/>
                <a:ea typeface="微软雅黑"/>
                <a:cs typeface="微软雅黑"/>
                <a:sym typeface="Arial"/>
              </a:rPr>
              <a:t>系统运维</a:t>
            </a:r>
            <a:endParaRPr/>
          </a:p>
        </p:txBody>
      </p:sp>
      <p:sp>
        <p:nvSpPr>
          <p:cNvPr id="56" name="TextBox 88"/>
          <p:cNvSpPr txBox="true"/>
          <p:nvPr/>
        </p:nvSpPr>
        <p:spPr>
          <a:xfrm>
            <a:off x="5797030" y="1515014"/>
            <a:ext cx="5168900" cy="882650"/>
          </a:xfrm>
          <a:prstGeom prst="rect">
            <a:avLst/>
          </a:prstGeom>
          <a:noFill/>
        </p:spPr>
        <p:txBody>
          <a:bodyPr wrap="square" lIns="0" tIns="0" rIns="0" bIns="0" rtlCol="fals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患者管理（审核患者注册信息，禁用违规账号）、医生管理（创建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/</a:t>
            </a: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删除医生账号）、权限分配（为不同角色分配系统操作权限）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57" name="TextBox 88"/>
          <p:cNvSpPr txBox="true"/>
          <p:nvPr/>
        </p:nvSpPr>
        <p:spPr>
          <a:xfrm>
            <a:off x="1302466" y="3112025"/>
            <a:ext cx="4826000" cy="882650"/>
          </a:xfrm>
          <a:prstGeom prst="rect">
            <a:avLst/>
          </a:prstGeom>
          <a:noFill/>
        </p:spPr>
        <p:txBody>
          <a:bodyPr wrap="square" lIns="0" tIns="0" rIns="0" bIns="0" rtlCol="fals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科室管理（新增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/</a:t>
            </a: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修改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/</a:t>
            </a: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删除科室信息）、号源规则管理（设置挂号周期和放号时间）、基础字典管理（维护疾病类型、诊疗项目等）</a:t>
            </a:r>
            <a:endParaRPr/>
          </a:p>
        </p:txBody>
      </p:sp>
      <p:sp>
        <p:nvSpPr>
          <p:cNvPr id="58" name="TextBox 88"/>
          <p:cNvSpPr txBox="true"/>
          <p:nvPr/>
        </p:nvSpPr>
        <p:spPr>
          <a:xfrm>
            <a:off x="5825605" y="4762739"/>
            <a:ext cx="5099050" cy="882650"/>
          </a:xfrm>
          <a:prstGeom prst="rect">
            <a:avLst/>
          </a:prstGeom>
          <a:noFill/>
        </p:spPr>
        <p:txBody>
          <a:bodyPr wrap="square" lIns="0" tIns="0" rIns="0" bIns="0" rtlCol="fals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数据备份与恢复、日志管理（查看系统操作日志，排查操作异常）、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系统参数设置</a:t>
            </a: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（设置系统名称、支付接口参数、公告展示规则等）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cxnSp>
        <p:nvCxnSpPr>
          <p:cNvPr id="59" name="直接连接符 34"/>
          <p:cNvCxnSpPr/>
          <p:nvPr/>
        </p:nvCxnSpPr>
        <p:spPr>
          <a:xfrm flipV="true">
            <a:off x="965200" y="2684939"/>
            <a:ext cx="10232796" cy="15811"/>
          </a:xfrm>
          <a:prstGeom prst="line">
            <a:avLst/>
          </a:prstGeom>
          <a:ln>
            <a:solidFill>
              <a:srgbClr val="494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37"/>
          <p:cNvCxnSpPr/>
          <p:nvPr/>
        </p:nvCxnSpPr>
        <p:spPr>
          <a:xfrm flipV="true">
            <a:off x="1097220" y="4276990"/>
            <a:ext cx="10089672" cy="15589"/>
          </a:xfrm>
          <a:prstGeom prst="line">
            <a:avLst/>
          </a:prstGeom>
          <a:ln>
            <a:solidFill>
              <a:srgbClr val="494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39"/>
          <p:cNvCxnSpPr/>
          <p:nvPr/>
        </p:nvCxnSpPr>
        <p:spPr>
          <a:xfrm flipV="true">
            <a:off x="1025659" y="5883711"/>
            <a:ext cx="10089672" cy="15589"/>
          </a:xfrm>
          <a:prstGeom prst="line">
            <a:avLst/>
          </a:prstGeom>
          <a:ln>
            <a:solidFill>
              <a:srgbClr val="494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40"/>
          <p:cNvCxnSpPr/>
          <p:nvPr/>
        </p:nvCxnSpPr>
        <p:spPr>
          <a:xfrm flipV="true">
            <a:off x="1137128" y="1092222"/>
            <a:ext cx="10089672" cy="15589"/>
          </a:xfrm>
          <a:prstGeom prst="line">
            <a:avLst/>
          </a:prstGeom>
          <a:ln>
            <a:solidFill>
              <a:srgbClr val="494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任意多边形: 形状 25"/>
          <p:cNvSpPr/>
          <p:nvPr/>
        </p:nvSpPr>
        <p:spPr>
          <a:xfrm>
            <a:off x="8264367" y="2694830"/>
            <a:ext cx="2933628" cy="1594713"/>
          </a:xfrm>
          <a:custGeom>
            <a:avLst/>
            <a:gdLst>
              <a:gd name="connsiteX0" fmla="*/ 0 w 3104272"/>
              <a:gd name="connsiteY0" fmla="*/ 0 h 1847346"/>
              <a:gd name="connsiteX1" fmla="*/ 3104272 w 3104272"/>
              <a:gd name="connsiteY1" fmla="*/ 0 h 1847346"/>
              <a:gd name="connsiteX2" fmla="*/ 3104272 w 3104272"/>
              <a:gd name="connsiteY2" fmla="*/ 1847346 h 1847346"/>
              <a:gd name="connsiteX3" fmla="*/ 0 w 3104272"/>
              <a:gd name="connsiteY3" fmla="*/ 1847346 h 1847346"/>
              <a:gd name="connsiteX4" fmla="*/ 0 w 3104272"/>
              <a:gd name="connsiteY4" fmla="*/ 1719876 h 1847346"/>
              <a:gd name="connsiteX5" fmla="*/ 38148 w 3104272"/>
              <a:gd name="connsiteY5" fmla="*/ 1651685 h 1847346"/>
              <a:gd name="connsiteX6" fmla="*/ 190913 w 3104272"/>
              <a:gd name="connsiteY6" fmla="*/ 983174 h 1847346"/>
              <a:gd name="connsiteX7" fmla="*/ 38148 w 3104272"/>
              <a:gd name="connsiteY7" fmla="*/ 314664 h 1847346"/>
              <a:gd name="connsiteX8" fmla="*/ 0 w 3104272"/>
              <a:gd name="connsiteY8" fmla="*/ 246473 h 184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72" h="1847346">
                <a:moveTo>
                  <a:pt x="0" y="0"/>
                </a:moveTo>
                <a:lnTo>
                  <a:pt x="3104272" y="0"/>
                </a:lnTo>
                <a:lnTo>
                  <a:pt x="3104272" y="1847346"/>
                </a:lnTo>
                <a:lnTo>
                  <a:pt x="0" y="1847346"/>
                </a:lnTo>
                <a:lnTo>
                  <a:pt x="0" y="1719876"/>
                </a:lnTo>
                <a:lnTo>
                  <a:pt x="38148" y="1651685"/>
                </a:lnTo>
                <a:cubicBezTo>
                  <a:pt x="134596" y="1460854"/>
                  <a:pt x="190913" y="1230805"/>
                  <a:pt x="190913" y="983174"/>
                </a:cubicBezTo>
                <a:cubicBezTo>
                  <a:pt x="190913" y="735543"/>
                  <a:pt x="134596" y="505494"/>
                  <a:pt x="38148" y="314664"/>
                </a:cubicBezTo>
                <a:lnTo>
                  <a:pt x="0" y="246473"/>
                </a:lnTo>
                <a:close/>
              </a:path>
            </a:pathLst>
          </a:custGeom>
          <a:blipFill dpi="0" rotWithShape="true">
            <a:blip r:embed="rId4" cstate="print">
              <a:extLst>
                <a:ext uri="{28A0092B-C50C-407E-A947-70E740481C1C}"/>
              </a:extLst>
            </a:blip>
            <a:srcRect/>
            <a:stretch>
              <a:fillRect t="-16734" b="-16734"/>
            </a:stretch>
          </a:blipFill>
          <a:ln>
            <a:noFill/>
          </a:ln>
          <a:effectLst>
            <a:outerShdw blurRad="50800" dist="38100" algn="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sz="1200" dirty="false">
              <a:cs typeface="+mn-ea"/>
              <a:sym typeface="+mn-lt"/>
            </a:endParaRPr>
          </a:p>
        </p:txBody>
      </p:sp>
      <p:sp>
        <p:nvSpPr>
          <p:cNvPr id="64" name="任意多边形: 形状 27"/>
          <p:cNvSpPr/>
          <p:nvPr/>
        </p:nvSpPr>
        <p:spPr>
          <a:xfrm>
            <a:off x="977719" y="4292801"/>
            <a:ext cx="3072479" cy="1598724"/>
          </a:xfrm>
          <a:custGeom>
            <a:avLst/>
            <a:gdLst>
              <a:gd name="connsiteX0" fmla="*/ 0 w 3222171"/>
              <a:gd name="connsiteY0" fmla="*/ 0 h 1844597"/>
              <a:gd name="connsiteX1" fmla="*/ 3222171 w 3222171"/>
              <a:gd name="connsiteY1" fmla="*/ 0 h 1844597"/>
              <a:gd name="connsiteX2" fmla="*/ 3222171 w 3222171"/>
              <a:gd name="connsiteY2" fmla="*/ 30753 h 1844597"/>
              <a:gd name="connsiteX3" fmla="*/ 3171929 w 3222171"/>
              <a:gd name="connsiteY3" fmla="*/ 91791 h 1844597"/>
              <a:gd name="connsiteX4" fmla="*/ 2909938 w 3222171"/>
              <a:gd name="connsiteY4" fmla="*/ 937257 h 1844597"/>
              <a:gd name="connsiteX5" fmla="*/ 3171929 w 3222171"/>
              <a:gd name="connsiteY5" fmla="*/ 1782724 h 1844597"/>
              <a:gd name="connsiteX6" fmla="*/ 3222171 w 3222171"/>
              <a:gd name="connsiteY6" fmla="*/ 1843762 h 1844597"/>
              <a:gd name="connsiteX7" fmla="*/ 3222171 w 3222171"/>
              <a:gd name="connsiteY7" fmla="*/ 1844597 h 1844597"/>
              <a:gd name="connsiteX8" fmla="*/ 0 w 3222171"/>
              <a:gd name="connsiteY8" fmla="*/ 1844597 h 184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2171" h="1844597">
                <a:moveTo>
                  <a:pt x="0" y="0"/>
                </a:moveTo>
                <a:lnTo>
                  <a:pt x="3222171" y="0"/>
                </a:lnTo>
                <a:lnTo>
                  <a:pt x="3222171" y="30753"/>
                </a:lnTo>
                <a:lnTo>
                  <a:pt x="3171929" y="91791"/>
                </a:lnTo>
                <a:cubicBezTo>
                  <a:pt x="3010058" y="308165"/>
                  <a:pt x="2909938" y="607082"/>
                  <a:pt x="2909938" y="937257"/>
                </a:cubicBezTo>
                <a:cubicBezTo>
                  <a:pt x="2909938" y="1267432"/>
                  <a:pt x="3010058" y="1566350"/>
                  <a:pt x="3171929" y="1782724"/>
                </a:cubicBezTo>
                <a:lnTo>
                  <a:pt x="3222171" y="1843762"/>
                </a:lnTo>
                <a:lnTo>
                  <a:pt x="3222171" y="1844597"/>
                </a:lnTo>
                <a:lnTo>
                  <a:pt x="0" y="1844597"/>
                </a:lnTo>
                <a:close/>
              </a:path>
            </a:pathLst>
          </a:custGeom>
          <a:blipFill dpi="0" rotWithShape="true">
            <a:blip r:embed="rId5" cstate="print">
              <a:extLst>
                <a:ext uri="{28A0092B-C50C-407E-A947-70E740481C1C}"/>
              </a:extLst>
            </a:blip>
            <a:srcRect/>
            <a:stretch>
              <a:fillRect t="-2000" b="-6000"/>
            </a:stretch>
          </a:blipFill>
          <a:ln>
            <a:noFill/>
          </a:ln>
          <a:effectLst>
            <a:outerShdw blurRad="50800" dist="38100" dir="10800000" algn="r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sz="1200" dirty="false">
              <a:cs typeface="+mn-ea"/>
              <a:sym typeface="+mn-lt"/>
            </a:endParaRPr>
          </a:p>
        </p:txBody>
      </p:sp>
      <p:sp>
        <p:nvSpPr>
          <p:cNvPr id="65" name="任意多边形 68"/>
          <p:cNvSpPr/>
          <p:nvPr/>
        </p:nvSpPr>
        <p:spPr>
          <a:xfrm rot="5400000" flipH="true">
            <a:off x="7441239" y="3141002"/>
            <a:ext cx="1596466" cy="704115"/>
          </a:xfrm>
          <a:custGeom>
            <a:avLst/>
            <a:gdLst>
              <a:gd name="connsiteX0" fmla="*/ 1809165 w 1809165"/>
              <a:gd name="connsiteY0" fmla="*/ 287982 h 650257"/>
              <a:gd name="connsiteX1" fmla="*/ 1809165 w 1809165"/>
              <a:gd name="connsiteY1" fmla="*/ 650257 h 650257"/>
              <a:gd name="connsiteX2" fmla="*/ 1755609 w 1809165"/>
              <a:gd name="connsiteY2" fmla="*/ 597163 h 650257"/>
              <a:gd name="connsiteX3" fmla="*/ 1614139 w 1809165"/>
              <a:gd name="connsiteY3" fmla="*/ 490610 h 650257"/>
              <a:gd name="connsiteX4" fmla="*/ 285284 w 1809165"/>
              <a:gd name="connsiteY4" fmla="*/ 436864 h 650257"/>
              <a:gd name="connsiteX5" fmla="*/ 2088 w 1809165"/>
              <a:gd name="connsiteY5" fmla="*/ 644211 h 650257"/>
              <a:gd name="connsiteX6" fmla="*/ 0 w 1809165"/>
              <a:gd name="connsiteY6" fmla="*/ 646513 h 650257"/>
              <a:gd name="connsiteX7" fmla="*/ 0 w 1809165"/>
              <a:gd name="connsiteY7" fmla="*/ 287097 h 650257"/>
              <a:gd name="connsiteX8" fmla="*/ 151948 w 1809165"/>
              <a:gd name="connsiteY8" fmla="*/ 190838 h 650257"/>
              <a:gd name="connsiteX9" fmla="*/ 1766910 w 1809165"/>
              <a:gd name="connsiteY9" fmla="*/ 256156 h 65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9165" h="650257">
                <a:moveTo>
                  <a:pt x="1809165" y="287982"/>
                </a:moveTo>
                <a:lnTo>
                  <a:pt x="1809165" y="650257"/>
                </a:lnTo>
                <a:lnTo>
                  <a:pt x="1755609" y="597163"/>
                </a:lnTo>
                <a:cubicBezTo>
                  <a:pt x="1711297" y="558788"/>
                  <a:pt x="1664083" y="523153"/>
                  <a:pt x="1614139" y="490610"/>
                </a:cubicBezTo>
                <a:cubicBezTo>
                  <a:pt x="1214590" y="230265"/>
                  <a:pt x="704552" y="209637"/>
                  <a:pt x="285284" y="436864"/>
                </a:cubicBezTo>
                <a:cubicBezTo>
                  <a:pt x="180467" y="493671"/>
                  <a:pt x="85531" y="563688"/>
                  <a:pt x="2088" y="644211"/>
                </a:cubicBezTo>
                <a:lnTo>
                  <a:pt x="0" y="646513"/>
                </a:lnTo>
                <a:lnTo>
                  <a:pt x="0" y="287097"/>
                </a:lnTo>
                <a:lnTo>
                  <a:pt x="151948" y="190838"/>
                </a:lnTo>
                <a:cubicBezTo>
                  <a:pt x="661487" y="-85312"/>
                  <a:pt x="1281337" y="-60242"/>
                  <a:pt x="1766910" y="256156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1200" dirty="false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6" name="任意多边形 79"/>
          <p:cNvSpPr/>
          <p:nvPr/>
        </p:nvSpPr>
        <p:spPr>
          <a:xfrm rot="16200000">
            <a:off x="3214444" y="4741796"/>
            <a:ext cx="1605118" cy="704116"/>
          </a:xfrm>
          <a:custGeom>
            <a:avLst/>
            <a:gdLst>
              <a:gd name="connsiteX0" fmla="*/ 1809165 w 1809165"/>
              <a:gd name="connsiteY0" fmla="*/ 287982 h 650257"/>
              <a:gd name="connsiteX1" fmla="*/ 1809165 w 1809165"/>
              <a:gd name="connsiteY1" fmla="*/ 650257 h 650257"/>
              <a:gd name="connsiteX2" fmla="*/ 1755609 w 1809165"/>
              <a:gd name="connsiteY2" fmla="*/ 597163 h 650257"/>
              <a:gd name="connsiteX3" fmla="*/ 1614139 w 1809165"/>
              <a:gd name="connsiteY3" fmla="*/ 490610 h 650257"/>
              <a:gd name="connsiteX4" fmla="*/ 285284 w 1809165"/>
              <a:gd name="connsiteY4" fmla="*/ 436864 h 650257"/>
              <a:gd name="connsiteX5" fmla="*/ 2088 w 1809165"/>
              <a:gd name="connsiteY5" fmla="*/ 644211 h 650257"/>
              <a:gd name="connsiteX6" fmla="*/ 0 w 1809165"/>
              <a:gd name="connsiteY6" fmla="*/ 646513 h 650257"/>
              <a:gd name="connsiteX7" fmla="*/ 0 w 1809165"/>
              <a:gd name="connsiteY7" fmla="*/ 287097 h 650257"/>
              <a:gd name="connsiteX8" fmla="*/ 151948 w 1809165"/>
              <a:gd name="connsiteY8" fmla="*/ 190838 h 650257"/>
              <a:gd name="connsiteX9" fmla="*/ 1766910 w 1809165"/>
              <a:gd name="connsiteY9" fmla="*/ 256156 h 65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9165" h="650257">
                <a:moveTo>
                  <a:pt x="1809165" y="287982"/>
                </a:moveTo>
                <a:lnTo>
                  <a:pt x="1809165" y="650257"/>
                </a:lnTo>
                <a:lnTo>
                  <a:pt x="1755609" y="597163"/>
                </a:lnTo>
                <a:cubicBezTo>
                  <a:pt x="1711297" y="558788"/>
                  <a:pt x="1664083" y="523153"/>
                  <a:pt x="1614139" y="490610"/>
                </a:cubicBezTo>
                <a:cubicBezTo>
                  <a:pt x="1214590" y="230265"/>
                  <a:pt x="704552" y="209637"/>
                  <a:pt x="285284" y="436864"/>
                </a:cubicBezTo>
                <a:cubicBezTo>
                  <a:pt x="180467" y="493671"/>
                  <a:pt x="85531" y="563688"/>
                  <a:pt x="2088" y="644211"/>
                </a:cubicBezTo>
                <a:lnTo>
                  <a:pt x="0" y="646513"/>
                </a:lnTo>
                <a:lnTo>
                  <a:pt x="0" y="287097"/>
                </a:lnTo>
                <a:lnTo>
                  <a:pt x="151948" y="190838"/>
                </a:lnTo>
                <a:cubicBezTo>
                  <a:pt x="661487" y="-85312"/>
                  <a:pt x="1281337" y="-60242"/>
                  <a:pt x="1766910" y="256156"/>
                </a:cubicBezTo>
                <a:close/>
              </a:path>
            </a:pathLst>
          </a:cu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1200" dirty="false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7" name="任意多边形: 形状 28"/>
          <p:cNvSpPr/>
          <p:nvPr/>
        </p:nvSpPr>
        <p:spPr>
          <a:xfrm>
            <a:off x="965200" y="1096145"/>
            <a:ext cx="3057047" cy="1604606"/>
          </a:xfrm>
          <a:custGeom>
            <a:avLst/>
            <a:gdLst>
              <a:gd name="connsiteX0" fmla="*/ 0 w 3222171"/>
              <a:gd name="connsiteY0" fmla="*/ 0 h 1838203"/>
              <a:gd name="connsiteX1" fmla="*/ 3222171 w 3222171"/>
              <a:gd name="connsiteY1" fmla="*/ 0 h 1838203"/>
              <a:gd name="connsiteX2" fmla="*/ 3222171 w 3222171"/>
              <a:gd name="connsiteY2" fmla="*/ 52370 h 1838203"/>
              <a:gd name="connsiteX3" fmla="*/ 3166005 w 3222171"/>
              <a:gd name="connsiteY3" fmla="*/ 134976 h 1838203"/>
              <a:gd name="connsiteX4" fmla="*/ 2961746 w 3222171"/>
              <a:gd name="connsiteY4" fmla="*/ 895533 h 1838203"/>
              <a:gd name="connsiteX5" fmla="*/ 3166005 w 3222171"/>
              <a:gd name="connsiteY5" fmla="*/ 1656090 h 1838203"/>
              <a:gd name="connsiteX6" fmla="*/ 3222171 w 3222171"/>
              <a:gd name="connsiteY6" fmla="*/ 1738697 h 1838203"/>
              <a:gd name="connsiteX7" fmla="*/ 3222171 w 3222171"/>
              <a:gd name="connsiteY7" fmla="*/ 1838203 h 1838203"/>
              <a:gd name="connsiteX8" fmla="*/ 0 w 3222171"/>
              <a:gd name="connsiteY8" fmla="*/ 1838203 h 183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2171" h="1838203">
                <a:moveTo>
                  <a:pt x="0" y="0"/>
                </a:moveTo>
                <a:lnTo>
                  <a:pt x="3222171" y="0"/>
                </a:lnTo>
                <a:lnTo>
                  <a:pt x="3222171" y="52370"/>
                </a:lnTo>
                <a:lnTo>
                  <a:pt x="3166005" y="134976"/>
                </a:lnTo>
                <a:cubicBezTo>
                  <a:pt x="3038400" y="341658"/>
                  <a:pt x="2961746" y="606630"/>
                  <a:pt x="2961746" y="895533"/>
                </a:cubicBezTo>
                <a:cubicBezTo>
                  <a:pt x="2961746" y="1184436"/>
                  <a:pt x="3038400" y="1449408"/>
                  <a:pt x="3166005" y="1656090"/>
                </a:cubicBezTo>
                <a:lnTo>
                  <a:pt x="3222171" y="1738697"/>
                </a:lnTo>
                <a:lnTo>
                  <a:pt x="3222171" y="1838203"/>
                </a:lnTo>
                <a:lnTo>
                  <a:pt x="0" y="1838203"/>
                </a:lnTo>
                <a:close/>
              </a:path>
            </a:pathLst>
          </a:custGeom>
          <a:blipFill dpi="0" rotWithShape="true">
            <a:blip r:embed="rId6" cstate="print">
              <a:extLst>
                <a:ext uri="{28A0092B-C50C-407E-A947-70E740481C1C}"/>
              </a:extLst>
            </a:blip>
            <a:srcRect/>
            <a:stretch>
              <a:fillRect t="-2000" b="-23000"/>
            </a:stretch>
          </a:blipFill>
          <a:ln>
            <a:noFill/>
          </a:ln>
          <a:effectLst>
            <a:outerShdw blurRad="50800" dist="38100" dir="10800000" algn="r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 sz="1200" dirty="false">
              <a:cs typeface="+mn-ea"/>
              <a:sym typeface="+mn-lt"/>
            </a:endParaRPr>
          </a:p>
        </p:txBody>
      </p:sp>
      <p:sp>
        <p:nvSpPr>
          <p:cNvPr id="68" name="任意多边形 79"/>
          <p:cNvSpPr/>
          <p:nvPr/>
        </p:nvSpPr>
        <p:spPr>
          <a:xfrm rot="16200000">
            <a:off x="3207688" y="1544627"/>
            <a:ext cx="1605118" cy="704116"/>
          </a:xfrm>
          <a:custGeom>
            <a:avLst/>
            <a:gdLst>
              <a:gd name="connsiteX0" fmla="*/ 1809165 w 1809165"/>
              <a:gd name="connsiteY0" fmla="*/ 287982 h 650257"/>
              <a:gd name="connsiteX1" fmla="*/ 1809165 w 1809165"/>
              <a:gd name="connsiteY1" fmla="*/ 650257 h 650257"/>
              <a:gd name="connsiteX2" fmla="*/ 1755609 w 1809165"/>
              <a:gd name="connsiteY2" fmla="*/ 597163 h 650257"/>
              <a:gd name="connsiteX3" fmla="*/ 1614139 w 1809165"/>
              <a:gd name="connsiteY3" fmla="*/ 490610 h 650257"/>
              <a:gd name="connsiteX4" fmla="*/ 285284 w 1809165"/>
              <a:gd name="connsiteY4" fmla="*/ 436864 h 650257"/>
              <a:gd name="connsiteX5" fmla="*/ 2088 w 1809165"/>
              <a:gd name="connsiteY5" fmla="*/ 644211 h 650257"/>
              <a:gd name="connsiteX6" fmla="*/ 0 w 1809165"/>
              <a:gd name="connsiteY6" fmla="*/ 646513 h 650257"/>
              <a:gd name="connsiteX7" fmla="*/ 0 w 1809165"/>
              <a:gd name="connsiteY7" fmla="*/ 287097 h 650257"/>
              <a:gd name="connsiteX8" fmla="*/ 151948 w 1809165"/>
              <a:gd name="connsiteY8" fmla="*/ 190838 h 650257"/>
              <a:gd name="connsiteX9" fmla="*/ 1766910 w 1809165"/>
              <a:gd name="connsiteY9" fmla="*/ 256156 h 65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9165" h="650257">
                <a:moveTo>
                  <a:pt x="1809165" y="287982"/>
                </a:moveTo>
                <a:lnTo>
                  <a:pt x="1809165" y="650257"/>
                </a:lnTo>
                <a:lnTo>
                  <a:pt x="1755609" y="597163"/>
                </a:lnTo>
                <a:cubicBezTo>
                  <a:pt x="1711297" y="558788"/>
                  <a:pt x="1664083" y="523153"/>
                  <a:pt x="1614139" y="490610"/>
                </a:cubicBezTo>
                <a:cubicBezTo>
                  <a:pt x="1214590" y="230265"/>
                  <a:pt x="704552" y="209637"/>
                  <a:pt x="285284" y="436864"/>
                </a:cubicBezTo>
                <a:cubicBezTo>
                  <a:pt x="180467" y="493671"/>
                  <a:pt x="85531" y="563688"/>
                  <a:pt x="2088" y="644211"/>
                </a:cubicBezTo>
                <a:lnTo>
                  <a:pt x="0" y="646513"/>
                </a:lnTo>
                <a:lnTo>
                  <a:pt x="0" y="287097"/>
                </a:lnTo>
                <a:lnTo>
                  <a:pt x="151948" y="190838"/>
                </a:lnTo>
                <a:cubicBezTo>
                  <a:pt x="661487" y="-85312"/>
                  <a:pt x="1281337" y="-60242"/>
                  <a:pt x="1766910" y="256156"/>
                </a:cubicBezTo>
                <a:close/>
              </a:path>
            </a:pathLst>
          </a:cu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1200" dirty="false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14="http://schemas.microsoft.com/office/drawing/2010/main"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 p14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1"/>
          <p:cNvPicPr>
            <a:picLocks noChangeAspect="true"/>
          </p:cNvPicPr>
          <p:nvPr/>
        </p:nvPicPr>
        <p:blipFill rotWithShape="true">
          <a:blip r:embed="rId2"/>
          <a:srcRect l="33986" t="66739"/>
          <a:stretch/>
        </p:blipFill>
        <p:spPr>
          <a:xfrm>
            <a:off x="0" y="-260350"/>
            <a:ext cx="10074939" cy="5103401"/>
          </a:xfrm>
          <a:prstGeom prst="rect">
            <a:avLst/>
          </a:prstGeom>
        </p:spPr>
      </p:pic>
      <p:sp>
        <p:nvSpPr>
          <p:cNvPr id="71" name="文本框 2"/>
          <p:cNvSpPr txBox="true"/>
          <p:nvPr/>
        </p:nvSpPr>
        <p:spPr>
          <a:xfrm>
            <a:off x="6830384" y="2960433"/>
            <a:ext cx="1004010" cy="830997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en-US" altLang="zh-CN" sz="4800" dirty="false">
                <a:solidFill>
                  <a:srgbClr val="9E2824"/>
                </a:solidFill>
                <a:cs typeface="+mn-ea"/>
                <a:sym typeface="+mn-lt"/>
              </a:rPr>
              <a:t>04</a:t>
            </a:r>
            <a:endParaRPr lang="zh-CN" altLang="en-US" sz="4800" dirty="false">
              <a:solidFill>
                <a:srgbClr val="9E2824"/>
              </a:solidFill>
              <a:cs typeface="+mn-ea"/>
              <a:sym typeface="+mn-lt"/>
            </a:endParaRPr>
          </a:p>
        </p:txBody>
      </p:sp>
      <p:cxnSp>
        <p:nvCxnSpPr>
          <p:cNvPr id="72" name="直接连接符 9"/>
          <p:cNvCxnSpPr/>
          <p:nvPr/>
        </p:nvCxnSpPr>
        <p:spPr>
          <a:xfrm>
            <a:off x="7834394" y="3182176"/>
            <a:ext cx="0" cy="410548"/>
          </a:xfrm>
          <a:prstGeom prst="line">
            <a:avLst/>
          </a:prstGeom>
          <a:ln w="95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13"/>
          <p:cNvSpPr txBox="true"/>
          <p:nvPr/>
        </p:nvSpPr>
        <p:spPr>
          <a:xfrm>
            <a:off x="7993689" y="3083545"/>
            <a:ext cx="3454400" cy="5778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sz="32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核心数据实体设计</a:t>
            </a:r>
            <a:endParaRPr/>
          </a:p>
        </p:txBody>
      </p:sp>
      <p:sp>
        <p:nvSpPr>
          <p:cNvPr id="74" name="矩形 14"/>
          <p:cNvSpPr/>
          <p:nvPr/>
        </p:nvSpPr>
        <p:spPr>
          <a:xfrm>
            <a:off x="6938055" y="3886777"/>
            <a:ext cx="408305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20000"/>
              </a:lnSpc>
            </a:pPr>
            <a:endParaRPr lang="en-US">
              <a:solidFill>
                <a:srgbClr val="363636">
                  <a:alpha val="100000"/>
                </a:srgb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pic>
        <p:nvPicPr>
          <p:cNvPr id="75" name="图片 24"/>
          <p:cNvPicPr>
            <a:picLocks noChangeAspect="true" noChangeArrowheads="true"/>
          </p:cNvPicPr>
          <p:nvPr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7039606" y="1902336"/>
            <a:ext cx="2444306" cy="70469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sp>
        <p:nvSpPr>
          <p:cNvPr id="76" name="矩形 30"/>
          <p:cNvSpPr/>
          <p:nvPr/>
        </p:nvSpPr>
        <p:spPr>
          <a:xfrm>
            <a:off x="7039606" y="2754124"/>
            <a:ext cx="3035333" cy="80892"/>
          </a:xfrm>
          <a:prstGeom prst="rect">
            <a:avLst/>
          </a:prstGeom>
          <a:gradFill flip="none" rotWithShape="true">
            <a:gsLst>
              <a:gs pos="0">
                <a:srgbClr val="9E2824">
                  <a:alpha val="0"/>
                </a:srgbClr>
              </a:gs>
              <a:gs pos="100000">
                <a:srgbClr val="9E2824"/>
              </a:gs>
            </a:gsLst>
            <a:lin ang="108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7" name="图片 26" descr="建筑的设计  描述已自动生成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BEBA8EAE-BF5A-486C-A8C5-ECC9F3942E4B}">
                <a14:imgProps>
                  <a14:imgLayer r:embed="rId5">
                    <a14:imgEffect>
                      <a14:backgroundRemoval t="9011" b="99725" l="0" r="100000">
                        <a14:foregroundMark x1="10778" y1="46484" x2="7029" y2="80659"/>
                        <a14:foregroundMark x1="7029" y1="80659" x2="7919" y2="90495"/>
                        <a14:foregroundMark x1="7919" y1="90495" x2="17385" y2="96538"/>
                        <a14:foregroundMark x1="17385" y1="96538" x2="25820" y2="95275"/>
                        <a14:foregroundMark x1="25820" y1="95275" x2="25961" y2="95165"/>
                        <a14:foregroundMark x1="90112" y1="94505" x2="72868" y2="95165"/>
                        <a14:foregroundMark x1="72868" y1="95165" x2="72868" y2="95165"/>
                        <a14:foregroundMark x1="10637" y1="45604" x2="5998" y2="88846"/>
                        <a14:foregroundMark x1="5998" y1="88846" x2="13355" y2="93407"/>
                        <a14:foregroundMark x1="13355" y1="93407" x2="19963" y2="92033"/>
                        <a14:foregroundMark x1="13027" y1="68462" x2="12793" y2="82527"/>
                        <a14:foregroundMark x1="12793" y1="82527" x2="8247" y2="96264"/>
                        <a14:foregroundMark x1="3843" y1="78846" x2="0" y2="94066"/>
                        <a14:foregroundMark x1="69869" y1="99560" x2="88941" y2="96264"/>
                        <a14:foregroundMark x1="41706" y1="9011" x2="43346" y2="13242"/>
                        <a14:foregroundMark x1="5108" y1="99780" x2="24789" y2="99780"/>
                        <a14:foregroundMark x1="24789" y1="99780" x2="31771" y2="99231"/>
                      </a14:backgroundRemoval>
                    </a14:imgEffect>
                  </a14:imgLayer>
                </a14:imgProps>
              </a:ext>
              <a:ext uri="{28A0092B-C50C-407E-A947-70E740481C1C}"/>
            </a:extLst>
          </a:blip>
          <a:srcRect/>
          <a:stretch/>
        </p:blipFill>
        <p:spPr>
          <a:xfrm>
            <a:off x="0" y="720328"/>
            <a:ext cx="6409366" cy="5417344"/>
          </a:xfrm>
          <a:prstGeom prst="rect">
            <a:avLst/>
          </a:prstGeom>
        </p:spPr>
      </p:pic>
      <p:sp>
        <p:nvSpPr>
          <p:cNvPr id="78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79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7</a:t>
            </a:fld>
            <a:endParaRPr lang="zh-CN" altLang="en-US"/>
          </a:p>
        </p:txBody>
      </p:sp>
      <p:sp>
        <p:nvSpPr>
          <p:cNvPr id="80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l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81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r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7</a:t>
            </a:fld>
            <a:endParaRPr lang="zh-CN" altLang="en-US"/>
          </a:p>
        </p:txBody>
      </p:sp>
      <p:sp>
        <p:nvSpPr>
          <p:cNvPr id="82" name="矩形 17"/>
          <p:cNvSpPr/>
          <p:nvPr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83" name="文本框 18"/>
          <p:cNvSpPr txBox="true"/>
          <p:nvPr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框 12"/>
          <p:cNvSpPr txBox="true"/>
          <p:nvPr/>
        </p:nvSpPr>
        <p:spPr>
          <a:xfrm>
            <a:off x="1885729" y="349432"/>
            <a:ext cx="345440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04-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核心数据实体设计</a:t>
            </a:r>
            <a:endParaRPr/>
          </a:p>
        </p:txBody>
      </p:sp>
      <p:sp>
        <p:nvSpPr>
          <p:cNvPr id="86" name="矩形: 圆角 20"/>
          <p:cNvSpPr/>
          <p:nvPr/>
        </p:nvSpPr>
        <p:spPr>
          <a:xfrm>
            <a:off x="3013531" y="1793050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87" name="直接连接符 21"/>
          <p:cNvCxnSpPr/>
          <p:nvPr/>
        </p:nvCxnSpPr>
        <p:spPr>
          <a:xfrm>
            <a:off x="3106171" y="2336804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: 圆角 25"/>
          <p:cNvSpPr/>
          <p:nvPr/>
        </p:nvSpPr>
        <p:spPr>
          <a:xfrm>
            <a:off x="1246415" y="4359514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89" name="直接连接符 26"/>
          <p:cNvCxnSpPr/>
          <p:nvPr/>
        </p:nvCxnSpPr>
        <p:spPr>
          <a:xfrm>
            <a:off x="1355270" y="4903268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763832" y="1502347"/>
            <a:ext cx="10664336" cy="442794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12"/>
          <p:cNvSpPr txBox="true"/>
          <p:nvPr/>
        </p:nvSpPr>
        <p:spPr>
          <a:xfrm>
            <a:off x="1885729" y="349432"/>
            <a:ext cx="345440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04-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核心数据实体设计</a:t>
            </a:r>
            <a:endParaRPr/>
          </a:p>
        </p:txBody>
      </p:sp>
      <p:sp>
        <p:nvSpPr>
          <p:cNvPr id="93" name="矩形: 圆角 20"/>
          <p:cNvSpPr/>
          <p:nvPr/>
        </p:nvSpPr>
        <p:spPr>
          <a:xfrm>
            <a:off x="3013531" y="1793050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94" name="直接连接符 21"/>
          <p:cNvCxnSpPr/>
          <p:nvPr/>
        </p:nvCxnSpPr>
        <p:spPr>
          <a:xfrm>
            <a:off x="3106171" y="2336804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圆角 25"/>
          <p:cNvSpPr/>
          <p:nvPr/>
        </p:nvSpPr>
        <p:spPr>
          <a:xfrm>
            <a:off x="1246415" y="4359514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96" name="直接连接符 26"/>
          <p:cNvCxnSpPr/>
          <p:nvPr/>
        </p:nvCxnSpPr>
        <p:spPr>
          <a:xfrm>
            <a:off x="1355270" y="4903268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746092"/>
            <a:ext cx="12082096" cy="3335473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12"/>
          <p:cNvSpPr txBox="true"/>
          <p:nvPr/>
        </p:nvSpPr>
        <p:spPr>
          <a:xfrm>
            <a:off x="1885729" y="349432"/>
            <a:ext cx="345440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04-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核心数据实体设计</a:t>
            </a:r>
            <a:endParaRPr/>
          </a:p>
        </p:txBody>
      </p:sp>
      <p:sp>
        <p:nvSpPr>
          <p:cNvPr id="100" name="矩形: 圆角 20"/>
          <p:cNvSpPr/>
          <p:nvPr/>
        </p:nvSpPr>
        <p:spPr>
          <a:xfrm>
            <a:off x="3013531" y="1793050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101" name="直接连接符 21"/>
          <p:cNvCxnSpPr/>
          <p:nvPr/>
        </p:nvCxnSpPr>
        <p:spPr>
          <a:xfrm>
            <a:off x="3106171" y="2336804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: 圆角 25"/>
          <p:cNvSpPr/>
          <p:nvPr/>
        </p:nvSpPr>
        <p:spPr>
          <a:xfrm>
            <a:off x="1246415" y="4359514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103" name="直接连接符 26"/>
          <p:cNvCxnSpPr/>
          <p:nvPr/>
        </p:nvCxnSpPr>
        <p:spPr>
          <a:xfrm>
            <a:off x="1355270" y="4903268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311654" y="1116871"/>
            <a:ext cx="9468759" cy="545171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框 12"/>
          <p:cNvSpPr txBox="true"/>
          <p:nvPr/>
        </p:nvSpPr>
        <p:spPr>
          <a:xfrm>
            <a:off x="1885729" y="349432"/>
            <a:ext cx="345440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04-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核心数据实体设计</a:t>
            </a:r>
            <a:endParaRPr/>
          </a:p>
        </p:txBody>
      </p:sp>
      <p:sp>
        <p:nvSpPr>
          <p:cNvPr id="107" name="矩形: 圆角 20"/>
          <p:cNvSpPr/>
          <p:nvPr/>
        </p:nvSpPr>
        <p:spPr>
          <a:xfrm>
            <a:off x="3013531" y="1793050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108" name="直接连接符 21"/>
          <p:cNvCxnSpPr/>
          <p:nvPr/>
        </p:nvCxnSpPr>
        <p:spPr>
          <a:xfrm>
            <a:off x="3106171" y="2336804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圆角 25"/>
          <p:cNvSpPr/>
          <p:nvPr/>
        </p:nvSpPr>
        <p:spPr>
          <a:xfrm>
            <a:off x="1246415" y="4359514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110" name="直接连接符 26"/>
          <p:cNvCxnSpPr/>
          <p:nvPr/>
        </p:nvCxnSpPr>
        <p:spPr>
          <a:xfrm>
            <a:off x="1355270" y="4903268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962506"/>
            <a:ext cx="12192000" cy="576825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2"/>
          <p:cNvSpPr txBox="true"/>
          <p:nvPr/>
        </p:nvSpPr>
        <p:spPr>
          <a:xfrm>
            <a:off x="1885729" y="349432"/>
            <a:ext cx="345440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04-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核心数据实体设计</a:t>
            </a:r>
            <a:endParaRPr/>
          </a:p>
        </p:txBody>
      </p:sp>
      <p:sp>
        <p:nvSpPr>
          <p:cNvPr id="114" name="矩形: 圆角 20"/>
          <p:cNvSpPr/>
          <p:nvPr/>
        </p:nvSpPr>
        <p:spPr>
          <a:xfrm>
            <a:off x="3013531" y="1793050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115" name="直接连接符 21"/>
          <p:cNvCxnSpPr/>
          <p:nvPr/>
        </p:nvCxnSpPr>
        <p:spPr>
          <a:xfrm>
            <a:off x="3106171" y="2336804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: 圆角 25"/>
          <p:cNvSpPr/>
          <p:nvPr/>
        </p:nvSpPr>
        <p:spPr>
          <a:xfrm>
            <a:off x="1246415" y="4359514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endParaRPr lang="zh-CN" sz="2400">
              <a:solidFill>
                <a:schemeClr val="bg1">
                  <a:alpha val="100000"/>
                </a:scheme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cxnSp>
        <p:nvCxnSpPr>
          <p:cNvPr id="117" name="直接连接符 26"/>
          <p:cNvCxnSpPr/>
          <p:nvPr/>
        </p:nvCxnSpPr>
        <p:spPr>
          <a:xfrm>
            <a:off x="1355270" y="4903268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698641"/>
            <a:ext cx="12192000" cy="346071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bg>
      <p:bgPr>
        <a:solidFill>
          <a:schemeClr val="bg1"/>
        </a:solidFill>
        <a:effectLst/>
      </p:bgPr>
    </p:bg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5"/>
          <p:cNvSpPr/>
          <p:nvPr/>
        </p:nvSpPr>
        <p:spPr bwMode="auto">
          <a:xfrm>
            <a:off x="1343207" y="1993886"/>
            <a:ext cx="3153452" cy="1580837"/>
          </a:xfrm>
          <a:custGeom>
            <a:avLst/>
            <a:gdLst>
              <a:gd name="T0" fmla="*/ 0 w 554"/>
              <a:gd name="T1" fmla="*/ 277 h 277"/>
              <a:gd name="T2" fmla="*/ 277 w 554"/>
              <a:gd name="T3" fmla="*/ 0 h 277"/>
              <a:gd name="T4" fmla="*/ 554 w 554"/>
              <a:gd name="T5" fmla="*/ 277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277">
                <a:moveTo>
                  <a:pt x="0" y="277"/>
                </a:moveTo>
                <a:cubicBezTo>
                  <a:pt x="0" y="124"/>
                  <a:pt x="124" y="0"/>
                  <a:pt x="277" y="0"/>
                </a:cubicBezTo>
                <a:cubicBezTo>
                  <a:pt x="430" y="0"/>
                  <a:pt x="554" y="124"/>
                  <a:pt x="554" y="277"/>
                </a:cubicBezTo>
              </a:path>
            </a:pathLst>
          </a:custGeom>
          <a:noFill/>
          <a:ln w="38100" cap="flat">
            <a:solidFill>
              <a:srgbClr val="494A4D"/>
            </a:solidFill>
            <a:prstDash val="sysDash"/>
            <a:miter lim="800000"/>
            <a:headEnd/>
            <a:tailEnd/>
          </a:ln>
          <a:extLst>
            <a:ext uri="{909E8E84-426E-40DD-AFC4-6F175D3DCCD1}"/>
          </a:extLst>
        </p:spPr>
        <p:txBody>
          <a:bodyPr vert="horz" wrap="square" lIns="68580" tIns="34290" rIns="68580" bIns="34290" numCol="1" anchor="t" anchorCtr="false" compatLnSpc="true">
            <a:prstTxWarp prst="textNoShape">
              <a:avLst/>
            </a:prstTxWarp>
          </a:bodyPr>
          <a:lstStyle/>
          <a:p>
            <a:pPr marL="0" marR="0" lvl="0" indent="0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2400" b="false" i="false" u="none" strike="noStrike" kern="0" cap="none" spc="0" normalizeH="false" baseline="0" noProof="false" dirty="false">
              <a:ln>
                <a:noFill/>
              </a:ln>
              <a:solidFill>
                <a:srgbClr val="25282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1" name="Freeform 6"/>
          <p:cNvSpPr/>
          <p:nvPr/>
        </p:nvSpPr>
        <p:spPr bwMode="auto">
          <a:xfrm>
            <a:off x="4496659" y="3574721"/>
            <a:ext cx="3161670" cy="1580837"/>
          </a:xfrm>
          <a:custGeom>
            <a:avLst/>
            <a:gdLst>
              <a:gd name="T0" fmla="*/ 555 w 555"/>
              <a:gd name="T1" fmla="*/ 0 h 277"/>
              <a:gd name="T2" fmla="*/ 277 w 555"/>
              <a:gd name="T3" fmla="*/ 277 h 277"/>
              <a:gd name="T4" fmla="*/ 0 w 555"/>
              <a:gd name="T5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5" h="277">
                <a:moveTo>
                  <a:pt x="555" y="0"/>
                </a:moveTo>
                <a:cubicBezTo>
                  <a:pt x="555" y="153"/>
                  <a:pt x="431" y="277"/>
                  <a:pt x="277" y="277"/>
                </a:cubicBezTo>
                <a:cubicBezTo>
                  <a:pt x="124" y="277"/>
                  <a:pt x="0" y="153"/>
                  <a:pt x="0" y="0"/>
                </a:cubicBezTo>
              </a:path>
            </a:pathLst>
          </a:custGeom>
          <a:noFill/>
          <a:ln w="38100" cap="flat">
            <a:solidFill>
              <a:srgbClr val="A73A37"/>
            </a:solidFill>
            <a:prstDash val="sysDash"/>
            <a:miter lim="800000"/>
            <a:headEnd/>
            <a:tailEnd/>
          </a:ln>
          <a:extLst>
            <a:ext uri="{909E8E84-426E-40DD-AFC4-6F175D3DCCD1}"/>
          </a:extLst>
        </p:spPr>
        <p:txBody>
          <a:bodyPr vert="horz" wrap="square" lIns="68580" tIns="34290" rIns="68580" bIns="34290" numCol="1" anchor="t" anchorCtr="false" compatLnSpc="true">
            <a:prstTxWarp prst="textNoShape">
              <a:avLst/>
            </a:prstTxWarp>
          </a:bodyPr>
          <a:lstStyle/>
          <a:p>
            <a:pPr marL="0" marR="0" lvl="0" indent="0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2400" b="false" i="false" u="none" strike="noStrike" kern="0" cap="none" spc="0" normalizeH="false" baseline="0" noProof="false">
              <a:ln>
                <a:noFill/>
              </a:ln>
              <a:solidFill>
                <a:srgbClr val="25282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2" name="Freeform 7"/>
          <p:cNvSpPr/>
          <p:nvPr/>
        </p:nvSpPr>
        <p:spPr bwMode="auto">
          <a:xfrm>
            <a:off x="7658329" y="1993886"/>
            <a:ext cx="3153452" cy="1580837"/>
          </a:xfrm>
          <a:custGeom>
            <a:avLst/>
            <a:gdLst>
              <a:gd name="T0" fmla="*/ 0 w 554"/>
              <a:gd name="T1" fmla="*/ 277 h 277"/>
              <a:gd name="T2" fmla="*/ 277 w 554"/>
              <a:gd name="T3" fmla="*/ 0 h 277"/>
              <a:gd name="T4" fmla="*/ 554 w 554"/>
              <a:gd name="T5" fmla="*/ 277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277">
                <a:moveTo>
                  <a:pt x="0" y="277"/>
                </a:moveTo>
                <a:cubicBezTo>
                  <a:pt x="0" y="124"/>
                  <a:pt x="124" y="0"/>
                  <a:pt x="277" y="0"/>
                </a:cubicBezTo>
                <a:cubicBezTo>
                  <a:pt x="430" y="0"/>
                  <a:pt x="554" y="124"/>
                  <a:pt x="554" y="277"/>
                </a:cubicBezTo>
              </a:path>
            </a:pathLst>
          </a:custGeom>
          <a:noFill/>
          <a:ln w="38100" cap="flat">
            <a:solidFill>
              <a:srgbClr val="494A4D"/>
            </a:solidFill>
            <a:prstDash val="sysDash"/>
            <a:miter lim="800000"/>
            <a:headEnd/>
            <a:tailEnd/>
          </a:ln>
          <a:extLst>
            <a:ext uri="{909E8E84-426E-40DD-AFC4-6F175D3DCCD1}"/>
          </a:extLst>
        </p:spPr>
        <p:txBody>
          <a:bodyPr vert="horz" wrap="square" lIns="68580" tIns="34290" rIns="68580" bIns="34290" numCol="1" anchor="t" anchorCtr="false" compatLnSpc="true">
            <a:prstTxWarp prst="textNoShape">
              <a:avLst/>
            </a:prstTxWarp>
          </a:bodyPr>
          <a:lstStyle/>
          <a:p>
            <a:pPr marL="0" marR="0" lvl="0" indent="0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2400" b="false" i="false" u="none" strike="noStrike" kern="0" cap="none" spc="0" normalizeH="false" baseline="0" noProof="false">
              <a:ln>
                <a:noFill/>
              </a:ln>
              <a:solidFill>
                <a:srgbClr val="25282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" name="Freeform 8"/>
          <p:cNvSpPr/>
          <p:nvPr/>
        </p:nvSpPr>
        <p:spPr bwMode="auto">
          <a:xfrm>
            <a:off x="1636362" y="2289778"/>
            <a:ext cx="2567145" cy="1284944"/>
          </a:xfrm>
          <a:custGeom>
            <a:avLst/>
            <a:gdLst>
              <a:gd name="T0" fmla="*/ 0 w 451"/>
              <a:gd name="T1" fmla="*/ 225 h 225"/>
              <a:gd name="T2" fmla="*/ 225 w 451"/>
              <a:gd name="T3" fmla="*/ 0 h 225"/>
              <a:gd name="T4" fmla="*/ 451 w 451"/>
              <a:gd name="T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5">
                <a:moveTo>
                  <a:pt x="0" y="225"/>
                </a:moveTo>
                <a:cubicBezTo>
                  <a:pt x="0" y="101"/>
                  <a:pt x="101" y="0"/>
                  <a:pt x="225" y="0"/>
                </a:cubicBezTo>
                <a:cubicBezTo>
                  <a:pt x="350" y="0"/>
                  <a:pt x="451" y="101"/>
                  <a:pt x="451" y="225"/>
                </a:cubicBezTo>
              </a:path>
            </a:pathLst>
          </a:custGeom>
          <a:blipFill dpi="0" rotWithShape="true">
            <a:blip r:embed="rId2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false" compatLnSpc="true">
            <a:prstTxWarp prst="textNoShape">
              <a:avLst/>
            </a:prstTxWarp>
          </a:bodyPr>
          <a:lstStyle/>
          <a:p>
            <a:pPr marL="0" marR="0" lvl="0" indent="0" algn="ctr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4400" b="false" i="false" u="none" strike="noStrike" kern="0" cap="none" spc="0" normalizeH="false" baseline="0" noProof="false" dirty="false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4" name="Freeform 9"/>
          <p:cNvSpPr/>
          <p:nvPr/>
        </p:nvSpPr>
        <p:spPr bwMode="auto">
          <a:xfrm>
            <a:off x="7951484" y="2289778"/>
            <a:ext cx="2567145" cy="1284944"/>
          </a:xfrm>
          <a:custGeom>
            <a:avLst/>
            <a:gdLst>
              <a:gd name="T0" fmla="*/ 0 w 451"/>
              <a:gd name="T1" fmla="*/ 225 h 225"/>
              <a:gd name="T2" fmla="*/ 226 w 451"/>
              <a:gd name="T3" fmla="*/ 0 h 225"/>
              <a:gd name="T4" fmla="*/ 451 w 451"/>
              <a:gd name="T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5">
                <a:moveTo>
                  <a:pt x="0" y="225"/>
                </a:moveTo>
                <a:cubicBezTo>
                  <a:pt x="0" y="101"/>
                  <a:pt x="101" y="0"/>
                  <a:pt x="226" y="0"/>
                </a:cubicBezTo>
                <a:cubicBezTo>
                  <a:pt x="350" y="0"/>
                  <a:pt x="451" y="101"/>
                  <a:pt x="451" y="225"/>
                </a:cubicBezTo>
              </a:path>
            </a:pathLst>
          </a:custGeom>
          <a:blipFill>
            <a:blip r:embed="rId2"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false" compatLnSpc="true">
            <a:prstTxWarp prst="textNoShape">
              <a:avLst/>
            </a:prstTxWarp>
          </a:bodyPr>
          <a:lstStyle/>
          <a:p>
            <a:pPr marL="0" marR="0" lvl="0" indent="0" algn="ctr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4400" b="false" i="false" u="none" strike="noStrike" kern="0" cap="none" spc="0" normalizeH="false" baseline="0" noProof="false" dirty="false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5" name="Freeform 10"/>
          <p:cNvSpPr/>
          <p:nvPr/>
        </p:nvSpPr>
        <p:spPr bwMode="auto">
          <a:xfrm>
            <a:off x="4792552" y="3574722"/>
            <a:ext cx="2569884" cy="1290423"/>
          </a:xfrm>
          <a:custGeom>
            <a:avLst/>
            <a:gdLst>
              <a:gd name="T0" fmla="*/ 451 w 451"/>
              <a:gd name="T1" fmla="*/ 0 h 226"/>
              <a:gd name="T2" fmla="*/ 225 w 451"/>
              <a:gd name="T3" fmla="*/ 226 h 226"/>
              <a:gd name="T4" fmla="*/ 0 w 451"/>
              <a:gd name="T5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6">
                <a:moveTo>
                  <a:pt x="451" y="0"/>
                </a:moveTo>
                <a:cubicBezTo>
                  <a:pt x="451" y="125"/>
                  <a:pt x="350" y="226"/>
                  <a:pt x="225" y="226"/>
                </a:cubicBezTo>
                <a:cubicBezTo>
                  <a:pt x="101" y="226"/>
                  <a:pt x="0" y="125"/>
                  <a:pt x="0" y="0"/>
                </a:cubicBezTo>
              </a:path>
            </a:pathLst>
          </a:custGeom>
          <a:blipFill dpi="0" rotWithShape="true">
            <a:blip r:embed="rId3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vert="horz" wrap="square" lIns="0" tIns="0" rIns="0" bIns="81000" numCol="1" anchor="ctr" anchorCtr="false" compatLnSpc="true">
            <a:prstTxWarp prst="textNoShape">
              <a:avLst/>
            </a:prstTxWarp>
          </a:bodyPr>
          <a:lstStyle/>
          <a:p>
            <a:pPr marL="0" marR="0" lvl="0" indent="0" algn="ctr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4400" b="false" i="false" u="none" strike="noStrike" kern="0" cap="none" spc="0" normalizeH="false" baseline="0" noProof="false" dirty="false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6" name="文本框 33"/>
          <p:cNvSpPr txBox="true"/>
          <p:nvPr/>
        </p:nvSpPr>
        <p:spPr>
          <a:xfrm>
            <a:off x="1885729" y="349432"/>
            <a:ext cx="345440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04-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核心数据实体设计</a:t>
            </a:r>
            <a:endParaRPr/>
          </a:p>
        </p:txBody>
      </p:sp>
      <p:grpSp>
        <p:nvGrpSpPr>
          <p:cNvPr id="127" name="Group 21"/>
          <p:cNvGrpSpPr/>
          <p:nvPr/>
        </p:nvGrpSpPr>
        <p:grpSpPr>
          <a:xfrm>
            <a:off x="2593930" y="2700512"/>
            <a:ext cx="652006" cy="582807"/>
            <a:chOff x="654724" y="1637314"/>
            <a:chExt cx="1229523" cy="1099028"/>
          </a:xfrm>
          <a:solidFill>
            <a:schemeClr val="bg1"/>
          </a:solidFill>
        </p:grpSpPr>
        <p:sp>
          <p:nvSpPr>
            <p:cNvPr id="128" name="Freeform 94"/>
            <p:cNvSpPr/>
            <p:nvPr/>
          </p:nvSpPr>
          <p:spPr bwMode="auto">
            <a:xfrm>
              <a:off x="1022259" y="1825274"/>
              <a:ext cx="452541" cy="328032"/>
            </a:xfrm>
            <a:custGeom>
              <a:avLst/>
              <a:gdLst/>
              <a:ahLst/>
              <a:cxnLst>
                <a:cxn ang="0">
                  <a:pos x="241" y="389"/>
                </a:cxn>
                <a:cxn ang="0">
                  <a:pos x="410" y="422"/>
                </a:cxn>
                <a:cxn ang="0">
                  <a:pos x="517" y="385"/>
                </a:cxn>
                <a:cxn ang="0">
                  <a:pos x="626" y="183"/>
                </a:cxn>
                <a:cxn ang="0">
                  <a:pos x="473" y="18"/>
                </a:cxn>
                <a:cxn ang="0">
                  <a:pos x="305" y="99"/>
                </a:cxn>
                <a:cxn ang="0">
                  <a:pos x="286" y="112"/>
                </a:cxn>
                <a:cxn ang="0">
                  <a:pos x="265" y="102"/>
                </a:cxn>
                <a:cxn ang="0">
                  <a:pos x="115" y="81"/>
                </a:cxn>
                <a:cxn ang="0">
                  <a:pos x="0" y="197"/>
                </a:cxn>
                <a:cxn ang="0">
                  <a:pos x="15" y="207"/>
                </a:cxn>
                <a:cxn ang="0">
                  <a:pos x="144" y="456"/>
                </a:cxn>
                <a:cxn ang="0">
                  <a:pos x="241" y="389"/>
                </a:cxn>
              </a:cxnLst>
              <a:rect l="0" t="0" r="r" b="b"/>
              <a:pathLst>
                <a:path w="630" h="456">
                  <a:moveTo>
                    <a:pt x="241" y="389"/>
                  </a:moveTo>
                  <a:cubicBezTo>
                    <a:pt x="322" y="372"/>
                    <a:pt x="383" y="404"/>
                    <a:pt x="410" y="422"/>
                  </a:cubicBezTo>
                  <a:cubicBezTo>
                    <a:pt x="430" y="411"/>
                    <a:pt x="469" y="392"/>
                    <a:pt x="517" y="385"/>
                  </a:cubicBezTo>
                  <a:cubicBezTo>
                    <a:pt x="518" y="326"/>
                    <a:pt x="543" y="229"/>
                    <a:pt x="626" y="183"/>
                  </a:cubicBezTo>
                  <a:cubicBezTo>
                    <a:pt x="630" y="140"/>
                    <a:pt x="596" y="38"/>
                    <a:pt x="473" y="18"/>
                  </a:cubicBezTo>
                  <a:cubicBezTo>
                    <a:pt x="360" y="0"/>
                    <a:pt x="308" y="95"/>
                    <a:pt x="305" y="99"/>
                  </a:cubicBezTo>
                  <a:cubicBezTo>
                    <a:pt x="302" y="106"/>
                    <a:pt x="294" y="111"/>
                    <a:pt x="286" y="112"/>
                  </a:cubicBezTo>
                  <a:cubicBezTo>
                    <a:pt x="278" y="112"/>
                    <a:pt x="270" y="109"/>
                    <a:pt x="265" y="102"/>
                  </a:cubicBezTo>
                  <a:cubicBezTo>
                    <a:pt x="263" y="100"/>
                    <a:pt x="226" y="54"/>
                    <a:pt x="115" y="81"/>
                  </a:cubicBezTo>
                  <a:cubicBezTo>
                    <a:pt x="23" y="102"/>
                    <a:pt x="4" y="172"/>
                    <a:pt x="0" y="197"/>
                  </a:cubicBezTo>
                  <a:cubicBezTo>
                    <a:pt x="5" y="200"/>
                    <a:pt x="10" y="203"/>
                    <a:pt x="15" y="207"/>
                  </a:cubicBezTo>
                  <a:cubicBezTo>
                    <a:pt x="108" y="274"/>
                    <a:pt x="136" y="382"/>
                    <a:pt x="144" y="456"/>
                  </a:cubicBezTo>
                  <a:cubicBezTo>
                    <a:pt x="163" y="426"/>
                    <a:pt x="194" y="398"/>
                    <a:pt x="241" y="38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false" compatLnSpc="true">
              <a:prstTxWarp prst="textNoShape">
                <a:avLst/>
              </a:prstTxWarp>
            </a:bodyPr>
            <a:lstStyle/>
            <a:p>
              <a:pPr/>
              <a:endParaRPr 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95"/>
            <p:cNvSpPr/>
            <p:nvPr/>
          </p:nvSpPr>
          <p:spPr bwMode="auto">
            <a:xfrm>
              <a:off x="654724" y="1637314"/>
              <a:ext cx="1229523" cy="1099028"/>
            </a:xfrm>
            <a:custGeom>
              <a:avLst/>
              <a:gdLst/>
              <a:ahLst/>
              <a:cxnLst>
                <a:cxn ang="0">
                  <a:pos x="1586" y="533"/>
                </a:cxn>
                <a:cxn ang="0">
                  <a:pos x="1180" y="215"/>
                </a:cxn>
                <a:cxn ang="0">
                  <a:pos x="327" y="309"/>
                </a:cxn>
                <a:cxn ang="0">
                  <a:pos x="446" y="934"/>
                </a:cxn>
                <a:cxn ang="0">
                  <a:pos x="498" y="508"/>
                </a:cxn>
                <a:cxn ang="0">
                  <a:pos x="264" y="643"/>
                </a:cxn>
                <a:cxn ang="0">
                  <a:pos x="415" y="697"/>
                </a:cxn>
                <a:cxn ang="0">
                  <a:pos x="434" y="741"/>
                </a:cxn>
                <a:cxn ang="0">
                  <a:pos x="219" y="660"/>
                </a:cxn>
                <a:cxn ang="0">
                  <a:pos x="466" y="438"/>
                </a:cxn>
                <a:cxn ang="0">
                  <a:pos x="790" y="314"/>
                </a:cxn>
                <a:cxn ang="0">
                  <a:pos x="1145" y="323"/>
                </a:cxn>
                <a:cxn ang="0">
                  <a:pos x="1449" y="496"/>
                </a:cxn>
                <a:cxn ang="0">
                  <a:pos x="1556" y="882"/>
                </a:cxn>
                <a:cxn ang="0">
                  <a:pos x="1272" y="974"/>
                </a:cxn>
                <a:cxn ang="0">
                  <a:pos x="807" y="1047"/>
                </a:cxn>
                <a:cxn ang="0">
                  <a:pos x="717" y="974"/>
                </a:cxn>
                <a:cxn ang="0">
                  <a:pos x="760" y="954"/>
                </a:cxn>
                <a:cxn ang="0">
                  <a:pos x="942" y="931"/>
                </a:cxn>
                <a:cxn ang="0">
                  <a:pos x="1454" y="953"/>
                </a:cxn>
                <a:cxn ang="0">
                  <a:pos x="1460" y="727"/>
                </a:cxn>
                <a:cxn ang="0">
                  <a:pos x="1415" y="530"/>
                </a:cxn>
                <a:cxn ang="0">
                  <a:pos x="1076" y="644"/>
                </a:cxn>
                <a:cxn ang="0">
                  <a:pos x="1264" y="785"/>
                </a:cxn>
                <a:cxn ang="0">
                  <a:pos x="934" y="733"/>
                </a:cxn>
                <a:cxn ang="0">
                  <a:pos x="762" y="698"/>
                </a:cxn>
                <a:cxn ang="0">
                  <a:pos x="649" y="831"/>
                </a:cxn>
                <a:cxn ang="0">
                  <a:pos x="467" y="1053"/>
                </a:cxn>
                <a:cxn ang="0">
                  <a:pos x="817" y="1278"/>
                </a:cxn>
                <a:cxn ang="0">
                  <a:pos x="1161" y="1148"/>
                </a:cxn>
                <a:cxn ang="0">
                  <a:pos x="1107" y="1079"/>
                </a:cxn>
                <a:cxn ang="0">
                  <a:pos x="1206" y="1132"/>
                </a:cxn>
                <a:cxn ang="0">
                  <a:pos x="1176" y="1277"/>
                </a:cxn>
                <a:cxn ang="0">
                  <a:pos x="837" y="1335"/>
                </a:cxn>
                <a:cxn ang="0">
                  <a:pos x="1340" y="1413"/>
                </a:cxn>
                <a:cxn ang="0">
                  <a:pos x="1704" y="806"/>
                </a:cxn>
              </a:cxnLst>
              <a:rect l="0" t="0" r="r" b="b"/>
              <a:pathLst>
                <a:path w="1711" h="1531">
                  <a:moveTo>
                    <a:pt x="1704" y="806"/>
                  </a:moveTo>
                  <a:cubicBezTo>
                    <a:pt x="1698" y="609"/>
                    <a:pt x="1586" y="533"/>
                    <a:pt x="1586" y="533"/>
                  </a:cubicBezTo>
                  <a:cubicBezTo>
                    <a:pt x="1586" y="533"/>
                    <a:pt x="1573" y="438"/>
                    <a:pt x="1486" y="336"/>
                  </a:cubicBezTo>
                  <a:cubicBezTo>
                    <a:pt x="1352" y="188"/>
                    <a:pt x="1180" y="215"/>
                    <a:pt x="1180" y="215"/>
                  </a:cubicBezTo>
                  <a:cubicBezTo>
                    <a:pt x="959" y="0"/>
                    <a:pt x="732" y="165"/>
                    <a:pt x="732" y="165"/>
                  </a:cubicBezTo>
                  <a:cubicBezTo>
                    <a:pt x="417" y="62"/>
                    <a:pt x="327" y="309"/>
                    <a:pt x="327" y="309"/>
                  </a:cubicBezTo>
                  <a:cubicBezTo>
                    <a:pt x="147" y="328"/>
                    <a:pt x="0" y="540"/>
                    <a:pt x="132" y="766"/>
                  </a:cubicBezTo>
                  <a:cubicBezTo>
                    <a:pt x="233" y="940"/>
                    <a:pt x="382" y="942"/>
                    <a:pt x="446" y="934"/>
                  </a:cubicBezTo>
                  <a:cubicBezTo>
                    <a:pt x="466" y="879"/>
                    <a:pt x="511" y="818"/>
                    <a:pt x="608" y="791"/>
                  </a:cubicBezTo>
                  <a:cubicBezTo>
                    <a:pt x="609" y="782"/>
                    <a:pt x="621" y="597"/>
                    <a:pt x="498" y="508"/>
                  </a:cubicBezTo>
                  <a:cubicBezTo>
                    <a:pt x="424" y="455"/>
                    <a:pt x="342" y="468"/>
                    <a:pt x="297" y="503"/>
                  </a:cubicBezTo>
                  <a:cubicBezTo>
                    <a:pt x="254" y="536"/>
                    <a:pt x="242" y="587"/>
                    <a:pt x="264" y="643"/>
                  </a:cubicBezTo>
                  <a:cubicBezTo>
                    <a:pt x="275" y="671"/>
                    <a:pt x="292" y="690"/>
                    <a:pt x="316" y="700"/>
                  </a:cubicBezTo>
                  <a:cubicBezTo>
                    <a:pt x="361" y="719"/>
                    <a:pt x="415" y="697"/>
                    <a:pt x="415" y="697"/>
                  </a:cubicBezTo>
                  <a:cubicBezTo>
                    <a:pt x="427" y="692"/>
                    <a:pt x="441" y="697"/>
                    <a:pt x="447" y="710"/>
                  </a:cubicBezTo>
                  <a:cubicBezTo>
                    <a:pt x="452" y="722"/>
                    <a:pt x="446" y="736"/>
                    <a:pt x="434" y="741"/>
                  </a:cubicBezTo>
                  <a:cubicBezTo>
                    <a:pt x="431" y="742"/>
                    <a:pt x="361" y="771"/>
                    <a:pt x="297" y="744"/>
                  </a:cubicBezTo>
                  <a:cubicBezTo>
                    <a:pt x="262" y="730"/>
                    <a:pt x="235" y="701"/>
                    <a:pt x="219" y="660"/>
                  </a:cubicBezTo>
                  <a:cubicBezTo>
                    <a:pt x="189" y="584"/>
                    <a:pt x="208" y="511"/>
                    <a:pt x="268" y="465"/>
                  </a:cubicBezTo>
                  <a:cubicBezTo>
                    <a:pt x="323" y="422"/>
                    <a:pt x="398" y="413"/>
                    <a:pt x="466" y="438"/>
                  </a:cubicBezTo>
                  <a:cubicBezTo>
                    <a:pt x="478" y="387"/>
                    <a:pt x="518" y="319"/>
                    <a:pt x="614" y="296"/>
                  </a:cubicBezTo>
                  <a:cubicBezTo>
                    <a:pt x="707" y="274"/>
                    <a:pt x="762" y="295"/>
                    <a:pt x="790" y="314"/>
                  </a:cubicBezTo>
                  <a:cubicBezTo>
                    <a:pt x="824" y="270"/>
                    <a:pt x="893" y="217"/>
                    <a:pt x="992" y="233"/>
                  </a:cubicBezTo>
                  <a:cubicBezTo>
                    <a:pt x="1074" y="246"/>
                    <a:pt x="1121" y="289"/>
                    <a:pt x="1145" y="323"/>
                  </a:cubicBezTo>
                  <a:cubicBezTo>
                    <a:pt x="1168" y="355"/>
                    <a:pt x="1182" y="392"/>
                    <a:pt x="1185" y="426"/>
                  </a:cubicBezTo>
                  <a:cubicBezTo>
                    <a:pt x="1278" y="403"/>
                    <a:pt x="1386" y="432"/>
                    <a:pt x="1449" y="496"/>
                  </a:cubicBezTo>
                  <a:cubicBezTo>
                    <a:pt x="1501" y="549"/>
                    <a:pt x="1519" y="621"/>
                    <a:pt x="1500" y="699"/>
                  </a:cubicBezTo>
                  <a:cubicBezTo>
                    <a:pt x="1524" y="723"/>
                    <a:pt x="1570" y="782"/>
                    <a:pt x="1556" y="882"/>
                  </a:cubicBezTo>
                  <a:cubicBezTo>
                    <a:pt x="1549" y="935"/>
                    <a:pt x="1520" y="976"/>
                    <a:pt x="1474" y="997"/>
                  </a:cubicBezTo>
                  <a:cubicBezTo>
                    <a:pt x="1416" y="1024"/>
                    <a:pt x="1336" y="1015"/>
                    <a:pt x="1272" y="974"/>
                  </a:cubicBezTo>
                  <a:cubicBezTo>
                    <a:pt x="1180" y="916"/>
                    <a:pt x="1038" y="913"/>
                    <a:pt x="972" y="968"/>
                  </a:cubicBezTo>
                  <a:cubicBezTo>
                    <a:pt x="922" y="1010"/>
                    <a:pt x="863" y="1052"/>
                    <a:pt x="807" y="1047"/>
                  </a:cubicBezTo>
                  <a:cubicBezTo>
                    <a:pt x="803" y="1047"/>
                    <a:pt x="799" y="1046"/>
                    <a:pt x="794" y="1045"/>
                  </a:cubicBezTo>
                  <a:cubicBezTo>
                    <a:pt x="762" y="1038"/>
                    <a:pt x="735" y="1014"/>
                    <a:pt x="717" y="974"/>
                  </a:cubicBezTo>
                  <a:cubicBezTo>
                    <a:pt x="711" y="962"/>
                    <a:pt x="716" y="948"/>
                    <a:pt x="728" y="942"/>
                  </a:cubicBezTo>
                  <a:cubicBezTo>
                    <a:pt x="740" y="937"/>
                    <a:pt x="754" y="942"/>
                    <a:pt x="760" y="954"/>
                  </a:cubicBezTo>
                  <a:cubicBezTo>
                    <a:pt x="772" y="980"/>
                    <a:pt x="787" y="994"/>
                    <a:pt x="805" y="998"/>
                  </a:cubicBezTo>
                  <a:cubicBezTo>
                    <a:pt x="844" y="1007"/>
                    <a:pt x="902" y="964"/>
                    <a:pt x="942" y="931"/>
                  </a:cubicBezTo>
                  <a:cubicBezTo>
                    <a:pt x="1024" y="862"/>
                    <a:pt x="1187" y="864"/>
                    <a:pt x="1297" y="934"/>
                  </a:cubicBezTo>
                  <a:cubicBezTo>
                    <a:pt x="1348" y="966"/>
                    <a:pt x="1410" y="974"/>
                    <a:pt x="1454" y="953"/>
                  </a:cubicBezTo>
                  <a:cubicBezTo>
                    <a:pt x="1485" y="939"/>
                    <a:pt x="1504" y="912"/>
                    <a:pt x="1509" y="876"/>
                  </a:cubicBezTo>
                  <a:cubicBezTo>
                    <a:pt x="1523" y="774"/>
                    <a:pt x="1460" y="728"/>
                    <a:pt x="1460" y="727"/>
                  </a:cubicBezTo>
                  <a:cubicBezTo>
                    <a:pt x="1451" y="721"/>
                    <a:pt x="1448" y="711"/>
                    <a:pt x="1450" y="701"/>
                  </a:cubicBezTo>
                  <a:cubicBezTo>
                    <a:pt x="1470" y="633"/>
                    <a:pt x="1458" y="574"/>
                    <a:pt x="1415" y="530"/>
                  </a:cubicBezTo>
                  <a:cubicBezTo>
                    <a:pt x="1363" y="476"/>
                    <a:pt x="1272" y="453"/>
                    <a:pt x="1195" y="473"/>
                  </a:cubicBezTo>
                  <a:cubicBezTo>
                    <a:pt x="1093" y="499"/>
                    <a:pt x="1078" y="609"/>
                    <a:pt x="1076" y="644"/>
                  </a:cubicBezTo>
                  <a:cubicBezTo>
                    <a:pt x="1136" y="647"/>
                    <a:pt x="1204" y="674"/>
                    <a:pt x="1267" y="751"/>
                  </a:cubicBezTo>
                  <a:cubicBezTo>
                    <a:pt x="1275" y="762"/>
                    <a:pt x="1274" y="777"/>
                    <a:pt x="1264" y="785"/>
                  </a:cubicBezTo>
                  <a:cubicBezTo>
                    <a:pt x="1253" y="794"/>
                    <a:pt x="1238" y="792"/>
                    <a:pt x="1230" y="782"/>
                  </a:cubicBezTo>
                  <a:cubicBezTo>
                    <a:pt x="1095" y="617"/>
                    <a:pt x="941" y="728"/>
                    <a:pt x="934" y="733"/>
                  </a:cubicBezTo>
                  <a:cubicBezTo>
                    <a:pt x="925" y="740"/>
                    <a:pt x="912" y="739"/>
                    <a:pt x="904" y="732"/>
                  </a:cubicBezTo>
                  <a:cubicBezTo>
                    <a:pt x="902" y="730"/>
                    <a:pt x="845" y="681"/>
                    <a:pt x="762" y="698"/>
                  </a:cubicBezTo>
                  <a:cubicBezTo>
                    <a:pt x="683" y="714"/>
                    <a:pt x="669" y="810"/>
                    <a:pt x="669" y="811"/>
                  </a:cubicBezTo>
                  <a:cubicBezTo>
                    <a:pt x="667" y="821"/>
                    <a:pt x="659" y="829"/>
                    <a:pt x="649" y="831"/>
                  </a:cubicBezTo>
                  <a:cubicBezTo>
                    <a:pt x="466" y="864"/>
                    <a:pt x="476" y="1025"/>
                    <a:pt x="476" y="1032"/>
                  </a:cubicBezTo>
                  <a:cubicBezTo>
                    <a:pt x="477" y="1040"/>
                    <a:pt x="473" y="1048"/>
                    <a:pt x="467" y="1053"/>
                  </a:cubicBezTo>
                  <a:cubicBezTo>
                    <a:pt x="495" y="1292"/>
                    <a:pt x="815" y="1270"/>
                    <a:pt x="815" y="1270"/>
                  </a:cubicBezTo>
                  <a:cubicBezTo>
                    <a:pt x="816" y="1273"/>
                    <a:pt x="816" y="1276"/>
                    <a:pt x="817" y="1278"/>
                  </a:cubicBezTo>
                  <a:cubicBezTo>
                    <a:pt x="826" y="1282"/>
                    <a:pt x="1041" y="1363"/>
                    <a:pt x="1138" y="1248"/>
                  </a:cubicBezTo>
                  <a:cubicBezTo>
                    <a:pt x="1162" y="1208"/>
                    <a:pt x="1170" y="1174"/>
                    <a:pt x="1161" y="1148"/>
                  </a:cubicBezTo>
                  <a:cubicBezTo>
                    <a:pt x="1151" y="1120"/>
                    <a:pt x="1122" y="1110"/>
                    <a:pt x="1122" y="1110"/>
                  </a:cubicBezTo>
                  <a:cubicBezTo>
                    <a:pt x="1109" y="1106"/>
                    <a:pt x="1103" y="1092"/>
                    <a:pt x="1107" y="1079"/>
                  </a:cubicBezTo>
                  <a:cubicBezTo>
                    <a:pt x="1111" y="1067"/>
                    <a:pt x="1125" y="1060"/>
                    <a:pt x="1138" y="1064"/>
                  </a:cubicBezTo>
                  <a:cubicBezTo>
                    <a:pt x="1140" y="1065"/>
                    <a:pt x="1188" y="1082"/>
                    <a:pt x="1206" y="1132"/>
                  </a:cubicBezTo>
                  <a:cubicBezTo>
                    <a:pt x="1221" y="1172"/>
                    <a:pt x="1211" y="1220"/>
                    <a:pt x="1178" y="1274"/>
                  </a:cubicBezTo>
                  <a:cubicBezTo>
                    <a:pt x="1177" y="1275"/>
                    <a:pt x="1177" y="1276"/>
                    <a:pt x="1176" y="1277"/>
                  </a:cubicBezTo>
                  <a:cubicBezTo>
                    <a:pt x="1116" y="1350"/>
                    <a:pt x="1024" y="1363"/>
                    <a:pt x="946" y="1356"/>
                  </a:cubicBezTo>
                  <a:cubicBezTo>
                    <a:pt x="903" y="1353"/>
                    <a:pt x="864" y="1343"/>
                    <a:pt x="837" y="1335"/>
                  </a:cubicBezTo>
                  <a:cubicBezTo>
                    <a:pt x="893" y="1460"/>
                    <a:pt x="1019" y="1517"/>
                    <a:pt x="1153" y="1523"/>
                  </a:cubicBezTo>
                  <a:cubicBezTo>
                    <a:pt x="1310" y="1531"/>
                    <a:pt x="1340" y="1413"/>
                    <a:pt x="1340" y="1413"/>
                  </a:cubicBezTo>
                  <a:cubicBezTo>
                    <a:pt x="1551" y="1329"/>
                    <a:pt x="1506" y="1116"/>
                    <a:pt x="1506" y="1116"/>
                  </a:cubicBezTo>
                  <a:cubicBezTo>
                    <a:pt x="1594" y="1103"/>
                    <a:pt x="1711" y="1004"/>
                    <a:pt x="1704" y="8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false" compatLnSpc="true">
              <a:prstTxWarp prst="textNoShape">
                <a:avLst/>
              </a:prstTxWarp>
            </a:bodyPr>
            <a:lstStyle/>
            <a:p>
              <a:pPr/>
              <a:endParaRPr 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0" name="Freeform 11"/>
          <p:cNvSpPr>
            <a:spLocks noEditPoints="true"/>
          </p:cNvSpPr>
          <p:nvPr/>
        </p:nvSpPr>
        <p:spPr bwMode="auto">
          <a:xfrm>
            <a:off x="5805592" y="3966208"/>
            <a:ext cx="580816" cy="381460"/>
          </a:xfrm>
          <a:custGeom>
            <a:avLst/>
            <a:gdLst/>
            <a:ahLst/>
            <a:cxnLst>
              <a:cxn ang="0">
                <a:pos x="82" y="26"/>
              </a:cxn>
              <a:cxn ang="0">
                <a:pos x="0" y="67"/>
              </a:cxn>
              <a:cxn ang="0">
                <a:pos x="82" y="108"/>
              </a:cxn>
              <a:cxn ang="0">
                <a:pos x="164" y="67"/>
              </a:cxn>
              <a:cxn ang="0">
                <a:pos x="82" y="26"/>
              </a:cxn>
              <a:cxn ang="0">
                <a:pos x="72" y="47"/>
              </a:cxn>
              <a:cxn ang="0">
                <a:pos x="82" y="57"/>
              </a:cxn>
              <a:cxn ang="0">
                <a:pos x="72" y="67"/>
              </a:cxn>
              <a:cxn ang="0">
                <a:pos x="62" y="57"/>
              </a:cxn>
              <a:cxn ang="0">
                <a:pos x="72" y="47"/>
              </a:cxn>
              <a:cxn ang="0">
                <a:pos x="124" y="88"/>
              </a:cxn>
              <a:cxn ang="0">
                <a:pos x="104" y="95"/>
              </a:cxn>
              <a:cxn ang="0">
                <a:pos x="82" y="98"/>
              </a:cxn>
              <a:cxn ang="0">
                <a:pos x="60" y="95"/>
              </a:cxn>
              <a:cxn ang="0">
                <a:pos x="40" y="88"/>
              </a:cxn>
              <a:cxn ang="0">
                <a:pos x="13" y="67"/>
              </a:cxn>
              <a:cxn ang="0">
                <a:pos x="40" y="46"/>
              </a:cxn>
              <a:cxn ang="0">
                <a:pos x="56" y="40"/>
              </a:cxn>
              <a:cxn ang="0">
                <a:pos x="51" y="57"/>
              </a:cxn>
              <a:cxn ang="0">
                <a:pos x="82" y="88"/>
              </a:cxn>
              <a:cxn ang="0">
                <a:pos x="113" y="57"/>
              </a:cxn>
              <a:cxn ang="0">
                <a:pos x="108" y="40"/>
              </a:cxn>
              <a:cxn ang="0">
                <a:pos x="124" y="46"/>
              </a:cxn>
              <a:cxn ang="0">
                <a:pos x="151" y="67"/>
              </a:cxn>
              <a:cxn ang="0">
                <a:pos x="124" y="88"/>
              </a:cxn>
              <a:cxn ang="0">
                <a:pos x="138" y="14"/>
              </a:cxn>
              <a:cxn ang="0">
                <a:pos x="82" y="0"/>
              </a:cxn>
              <a:cxn ang="0">
                <a:pos x="26" y="14"/>
              </a:cxn>
              <a:cxn ang="0">
                <a:pos x="0" y="32"/>
              </a:cxn>
              <a:cxn ang="0">
                <a:pos x="0" y="49"/>
              </a:cxn>
              <a:cxn ang="0">
                <a:pos x="31" y="26"/>
              </a:cxn>
              <a:cxn ang="0">
                <a:pos x="82" y="14"/>
              </a:cxn>
              <a:cxn ang="0">
                <a:pos x="133" y="26"/>
              </a:cxn>
              <a:cxn ang="0">
                <a:pos x="164" y="49"/>
              </a:cxn>
              <a:cxn ang="0">
                <a:pos x="164" y="32"/>
              </a:cxn>
              <a:cxn ang="0">
                <a:pos x="138" y="14"/>
              </a:cxn>
            </a:cxnLst>
            <a:rect l="0" t="0" r="r" b="b"/>
            <a:pathLst>
              <a:path w="164" h="108">
                <a:moveTo>
                  <a:pt x="82" y="26"/>
                </a:moveTo>
                <a:cubicBezTo>
                  <a:pt x="49" y="26"/>
                  <a:pt x="19" y="42"/>
                  <a:pt x="0" y="67"/>
                </a:cubicBezTo>
                <a:cubicBezTo>
                  <a:pt x="19" y="92"/>
                  <a:pt x="49" y="108"/>
                  <a:pt x="82" y="108"/>
                </a:cubicBezTo>
                <a:cubicBezTo>
                  <a:pt x="116" y="108"/>
                  <a:pt x="145" y="92"/>
                  <a:pt x="164" y="67"/>
                </a:cubicBezTo>
                <a:cubicBezTo>
                  <a:pt x="145" y="42"/>
                  <a:pt x="116" y="26"/>
                  <a:pt x="82" y="26"/>
                </a:cubicBezTo>
                <a:moveTo>
                  <a:pt x="72" y="47"/>
                </a:moveTo>
                <a:cubicBezTo>
                  <a:pt x="77" y="47"/>
                  <a:pt x="82" y="51"/>
                  <a:pt x="82" y="57"/>
                </a:cubicBezTo>
                <a:cubicBezTo>
                  <a:pt x="82" y="63"/>
                  <a:pt x="77" y="67"/>
                  <a:pt x="72" y="67"/>
                </a:cubicBezTo>
                <a:cubicBezTo>
                  <a:pt x="66" y="67"/>
                  <a:pt x="62" y="63"/>
                  <a:pt x="62" y="57"/>
                </a:cubicBezTo>
                <a:cubicBezTo>
                  <a:pt x="62" y="51"/>
                  <a:pt x="66" y="47"/>
                  <a:pt x="72" y="47"/>
                </a:cubicBezTo>
                <a:moveTo>
                  <a:pt x="124" y="88"/>
                </a:moveTo>
                <a:cubicBezTo>
                  <a:pt x="118" y="91"/>
                  <a:pt x="111" y="94"/>
                  <a:pt x="104" y="95"/>
                </a:cubicBezTo>
                <a:cubicBezTo>
                  <a:pt x="97" y="97"/>
                  <a:pt x="89" y="98"/>
                  <a:pt x="82" y="98"/>
                </a:cubicBezTo>
                <a:cubicBezTo>
                  <a:pt x="75" y="98"/>
                  <a:pt x="67" y="97"/>
                  <a:pt x="60" y="95"/>
                </a:cubicBezTo>
                <a:cubicBezTo>
                  <a:pt x="53" y="94"/>
                  <a:pt x="46" y="91"/>
                  <a:pt x="40" y="88"/>
                </a:cubicBezTo>
                <a:cubicBezTo>
                  <a:pt x="30" y="83"/>
                  <a:pt x="21" y="76"/>
                  <a:pt x="13" y="67"/>
                </a:cubicBezTo>
                <a:cubicBezTo>
                  <a:pt x="21" y="59"/>
                  <a:pt x="30" y="52"/>
                  <a:pt x="40" y="46"/>
                </a:cubicBezTo>
                <a:cubicBezTo>
                  <a:pt x="45" y="44"/>
                  <a:pt x="51" y="42"/>
                  <a:pt x="56" y="40"/>
                </a:cubicBezTo>
                <a:cubicBezTo>
                  <a:pt x="53" y="45"/>
                  <a:pt x="51" y="51"/>
                  <a:pt x="51" y="57"/>
                </a:cubicBezTo>
                <a:cubicBezTo>
                  <a:pt x="51" y="74"/>
                  <a:pt x="65" y="88"/>
                  <a:pt x="82" y="88"/>
                </a:cubicBezTo>
                <a:cubicBezTo>
                  <a:pt x="99" y="88"/>
                  <a:pt x="113" y="74"/>
                  <a:pt x="113" y="57"/>
                </a:cubicBezTo>
                <a:cubicBezTo>
                  <a:pt x="113" y="51"/>
                  <a:pt x="111" y="45"/>
                  <a:pt x="108" y="40"/>
                </a:cubicBezTo>
                <a:cubicBezTo>
                  <a:pt x="113" y="42"/>
                  <a:pt x="119" y="44"/>
                  <a:pt x="124" y="46"/>
                </a:cubicBezTo>
                <a:cubicBezTo>
                  <a:pt x="134" y="52"/>
                  <a:pt x="143" y="59"/>
                  <a:pt x="151" y="67"/>
                </a:cubicBezTo>
                <a:cubicBezTo>
                  <a:pt x="143" y="76"/>
                  <a:pt x="134" y="83"/>
                  <a:pt x="124" y="88"/>
                </a:cubicBezTo>
                <a:moveTo>
                  <a:pt x="138" y="14"/>
                </a:moveTo>
                <a:cubicBezTo>
                  <a:pt x="121" y="5"/>
                  <a:pt x="102" y="0"/>
                  <a:pt x="82" y="0"/>
                </a:cubicBezTo>
                <a:cubicBezTo>
                  <a:pt x="62" y="0"/>
                  <a:pt x="44" y="5"/>
                  <a:pt x="26" y="14"/>
                </a:cubicBezTo>
                <a:cubicBezTo>
                  <a:pt x="17" y="19"/>
                  <a:pt x="8" y="25"/>
                  <a:pt x="0" y="32"/>
                </a:cubicBezTo>
                <a:cubicBezTo>
                  <a:pt x="0" y="49"/>
                  <a:pt x="0" y="49"/>
                  <a:pt x="0" y="49"/>
                </a:cubicBezTo>
                <a:cubicBezTo>
                  <a:pt x="9" y="40"/>
                  <a:pt x="19" y="32"/>
                  <a:pt x="31" y="26"/>
                </a:cubicBezTo>
                <a:cubicBezTo>
                  <a:pt x="47" y="18"/>
                  <a:pt x="64" y="14"/>
                  <a:pt x="82" y="14"/>
                </a:cubicBezTo>
                <a:cubicBezTo>
                  <a:pt x="100" y="14"/>
                  <a:pt x="117" y="18"/>
                  <a:pt x="133" y="26"/>
                </a:cubicBezTo>
                <a:cubicBezTo>
                  <a:pt x="145" y="32"/>
                  <a:pt x="155" y="40"/>
                  <a:pt x="164" y="49"/>
                </a:cubicBezTo>
                <a:cubicBezTo>
                  <a:pt x="164" y="32"/>
                  <a:pt x="164" y="32"/>
                  <a:pt x="164" y="32"/>
                </a:cubicBezTo>
                <a:cubicBezTo>
                  <a:pt x="156" y="25"/>
                  <a:pt x="147" y="19"/>
                  <a:pt x="138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131" name="Freeform 8"/>
          <p:cNvSpPr/>
          <p:nvPr/>
        </p:nvSpPr>
        <p:spPr bwMode="auto">
          <a:xfrm>
            <a:off x="9055115" y="2815472"/>
            <a:ext cx="367818" cy="483133"/>
          </a:xfrm>
          <a:custGeom>
            <a:avLst/>
            <a:gdLst/>
            <a:ahLst/>
            <a:cxnLst>
              <a:cxn ang="0">
                <a:pos x="99" y="21"/>
              </a:cxn>
              <a:cxn ang="0">
                <a:pos x="94" y="6"/>
              </a:cxn>
              <a:cxn ang="0">
                <a:pos x="83" y="0"/>
              </a:cxn>
              <a:cxn ang="0">
                <a:pos x="68" y="0"/>
              </a:cxn>
              <a:cxn ang="0">
                <a:pos x="50" y="3"/>
              </a:cxn>
              <a:cxn ang="0">
                <a:pos x="32" y="0"/>
              </a:cxn>
              <a:cxn ang="0">
                <a:pos x="17" y="0"/>
              </a:cxn>
              <a:cxn ang="0">
                <a:pos x="6" y="6"/>
              </a:cxn>
              <a:cxn ang="0">
                <a:pos x="0" y="21"/>
              </a:cxn>
              <a:cxn ang="0">
                <a:pos x="7" y="57"/>
              </a:cxn>
              <a:cxn ang="0">
                <a:pos x="12" y="81"/>
              </a:cxn>
              <a:cxn ang="0">
                <a:pos x="21" y="126"/>
              </a:cxn>
              <a:cxn ang="0">
                <a:pos x="32" y="125"/>
              </a:cxn>
              <a:cxn ang="0">
                <a:pos x="50" y="64"/>
              </a:cxn>
              <a:cxn ang="0">
                <a:pos x="68" y="125"/>
              </a:cxn>
              <a:cxn ang="0">
                <a:pos x="79" y="126"/>
              </a:cxn>
              <a:cxn ang="0">
                <a:pos x="88" y="81"/>
              </a:cxn>
              <a:cxn ang="0">
                <a:pos x="93" y="57"/>
              </a:cxn>
              <a:cxn ang="0">
                <a:pos x="99" y="21"/>
              </a:cxn>
            </a:cxnLst>
            <a:rect l="0" t="0" r="r" b="b"/>
            <a:pathLst>
              <a:path w="100" h="131">
                <a:moveTo>
                  <a:pt x="99" y="21"/>
                </a:moveTo>
                <a:cubicBezTo>
                  <a:pt x="99" y="16"/>
                  <a:pt x="96" y="9"/>
                  <a:pt x="94" y="6"/>
                </a:cubicBezTo>
                <a:cubicBezTo>
                  <a:pt x="91" y="3"/>
                  <a:pt x="86" y="1"/>
                  <a:pt x="83" y="0"/>
                </a:cubicBezTo>
                <a:cubicBezTo>
                  <a:pt x="80" y="0"/>
                  <a:pt x="73" y="0"/>
                  <a:pt x="68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32" y="0"/>
                  <a:pt x="32" y="0"/>
                  <a:pt x="32" y="0"/>
                </a:cubicBezTo>
                <a:cubicBezTo>
                  <a:pt x="27" y="0"/>
                  <a:pt x="20" y="0"/>
                  <a:pt x="17" y="0"/>
                </a:cubicBezTo>
                <a:cubicBezTo>
                  <a:pt x="13" y="1"/>
                  <a:pt x="9" y="3"/>
                  <a:pt x="6" y="6"/>
                </a:cubicBezTo>
                <a:cubicBezTo>
                  <a:pt x="4" y="9"/>
                  <a:pt x="1" y="16"/>
                  <a:pt x="0" y="21"/>
                </a:cubicBezTo>
                <a:cubicBezTo>
                  <a:pt x="0" y="30"/>
                  <a:pt x="1" y="44"/>
                  <a:pt x="7" y="57"/>
                </a:cubicBezTo>
                <a:cubicBezTo>
                  <a:pt x="7" y="57"/>
                  <a:pt x="12" y="67"/>
                  <a:pt x="12" y="81"/>
                </a:cubicBezTo>
                <a:cubicBezTo>
                  <a:pt x="12" y="92"/>
                  <a:pt x="16" y="116"/>
                  <a:pt x="21" y="126"/>
                </a:cubicBezTo>
                <a:cubicBezTo>
                  <a:pt x="23" y="131"/>
                  <a:pt x="30" y="130"/>
                  <a:pt x="32" y="125"/>
                </a:cubicBezTo>
                <a:cubicBezTo>
                  <a:pt x="37" y="108"/>
                  <a:pt x="40" y="64"/>
                  <a:pt x="50" y="64"/>
                </a:cubicBezTo>
                <a:cubicBezTo>
                  <a:pt x="59" y="64"/>
                  <a:pt x="63" y="108"/>
                  <a:pt x="68" y="125"/>
                </a:cubicBezTo>
                <a:cubicBezTo>
                  <a:pt x="69" y="130"/>
                  <a:pt x="76" y="131"/>
                  <a:pt x="79" y="126"/>
                </a:cubicBezTo>
                <a:cubicBezTo>
                  <a:pt x="84" y="116"/>
                  <a:pt x="88" y="92"/>
                  <a:pt x="88" y="81"/>
                </a:cubicBezTo>
                <a:cubicBezTo>
                  <a:pt x="88" y="67"/>
                  <a:pt x="93" y="57"/>
                  <a:pt x="93" y="57"/>
                </a:cubicBezTo>
                <a:cubicBezTo>
                  <a:pt x="99" y="44"/>
                  <a:pt x="100" y="30"/>
                  <a:pt x="99" y="21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grpSp>
        <p:nvGrpSpPr>
          <p:cNvPr id="132" name="组合 46"/>
          <p:cNvGrpSpPr/>
          <p:nvPr/>
        </p:nvGrpSpPr>
        <p:grpSpPr>
          <a:xfrm>
            <a:off x="1397175" y="3861359"/>
            <a:ext cx="2997025" cy="1418868"/>
            <a:chOff x="1245120" y="3757908"/>
            <a:chExt cx="3099484" cy="1464374"/>
          </a:xfrm>
        </p:grpSpPr>
        <p:sp>
          <p:nvSpPr>
            <p:cNvPr id="133" name="矩形 26"/>
            <p:cNvSpPr/>
            <p:nvPr/>
          </p:nvSpPr>
          <p:spPr>
            <a:xfrm>
              <a:off x="1245120" y="4219574"/>
              <a:ext cx="3099484" cy="1002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20000"/>
                </a:lnSpc>
              </a:pPr>
              <a:r>
                <a:rPr lang="zh-CN" sz="1600">
                  <a:solidFill>
                    <a:srgbClr val="363636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一条挂号记录对应一条诊疗记录（只有就诊结束后才会生成诊疗记录）</a:t>
              </a:r>
              <a:r>
                <a:rPr lang="en-US" sz="1600">
                  <a:solidFill>
                    <a:srgbClr val="363636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.</a:t>
              </a:r>
              <a:endParaRPr/>
            </a:p>
          </p:txBody>
        </p:sp>
        <p:sp>
          <p:nvSpPr>
            <p:cNvPr id="134" name="矩形 27"/>
            <p:cNvSpPr/>
            <p:nvPr/>
          </p:nvSpPr>
          <p:spPr>
            <a:xfrm>
              <a:off x="1759947" y="3757909"/>
              <a:ext cx="2016095" cy="40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zh-CN" sz="2000">
                  <a:solidFill>
                    <a:srgbClr val="494A4D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一对一关系</a:t>
              </a:r>
              <a:endParaRPr/>
            </a:p>
          </p:txBody>
        </p:sp>
      </p:grpSp>
      <p:cxnSp>
        <p:nvCxnSpPr>
          <p:cNvPr id="135" name="直接连接符 47"/>
          <p:cNvCxnSpPr/>
          <p:nvPr/>
        </p:nvCxnSpPr>
        <p:spPr>
          <a:xfrm>
            <a:off x="1636362" y="3663989"/>
            <a:ext cx="2567145" cy="0"/>
          </a:xfrm>
          <a:prstGeom prst="line">
            <a:avLst/>
          </a:prstGeom>
          <a:ln w="22225"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69"/>
          <p:cNvCxnSpPr/>
          <p:nvPr/>
        </p:nvCxnSpPr>
        <p:spPr>
          <a:xfrm>
            <a:off x="7951482" y="3661317"/>
            <a:ext cx="2567145" cy="0"/>
          </a:xfrm>
          <a:prstGeom prst="line">
            <a:avLst/>
          </a:prstGeom>
          <a:ln w="22225"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70"/>
          <p:cNvCxnSpPr/>
          <p:nvPr/>
        </p:nvCxnSpPr>
        <p:spPr>
          <a:xfrm>
            <a:off x="4788783" y="3470817"/>
            <a:ext cx="2567145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71"/>
          <p:cNvGrpSpPr/>
          <p:nvPr/>
        </p:nvGrpSpPr>
        <p:grpSpPr>
          <a:xfrm>
            <a:off x="4624473" y="1704686"/>
            <a:ext cx="3003550" cy="1126767"/>
            <a:chOff x="1241836" y="3757909"/>
            <a:chExt cx="3106233" cy="1162908"/>
          </a:xfrm>
        </p:grpSpPr>
        <p:sp>
          <p:nvSpPr>
            <p:cNvPr id="139" name="矩形 72"/>
            <p:cNvSpPr/>
            <p:nvPr/>
          </p:nvSpPr>
          <p:spPr>
            <a:xfrm>
              <a:off x="1241836" y="4219575"/>
              <a:ext cx="3106234" cy="701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20000"/>
                </a:lnSpc>
              </a:pPr>
              <a:r>
                <a:rPr lang="zh-CN" sz="1600">
                  <a:solidFill>
                    <a:srgbClr val="363636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一医生多挂号记录；一患者多挂号记录；一用户多通知</a:t>
              </a:r>
              <a:r>
                <a:rPr lang="en-US" sz="1600">
                  <a:solidFill>
                    <a:srgbClr val="363636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.</a:t>
              </a:r>
              <a:endParaRPr/>
            </a:p>
          </p:txBody>
        </p:sp>
        <p:sp>
          <p:nvSpPr>
            <p:cNvPr id="140" name="矩形 73"/>
            <p:cNvSpPr/>
            <p:nvPr/>
          </p:nvSpPr>
          <p:spPr>
            <a:xfrm>
              <a:off x="1759947" y="3757909"/>
              <a:ext cx="2016095" cy="40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zh-CN" sz="2000">
                  <a:solidFill>
                    <a:srgbClr val="494A4D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一对多关系</a:t>
              </a:r>
              <a:endParaRPr/>
            </a:p>
          </p:txBody>
        </p:sp>
      </p:grpSp>
      <p:grpSp>
        <p:nvGrpSpPr>
          <p:cNvPr id="141" name="组合 74"/>
          <p:cNvGrpSpPr/>
          <p:nvPr/>
        </p:nvGrpSpPr>
        <p:grpSpPr>
          <a:xfrm>
            <a:off x="7736542" y="3824298"/>
            <a:ext cx="2997025" cy="1710968"/>
            <a:chOff x="1245120" y="3757908"/>
            <a:chExt cx="3099484" cy="1765844"/>
          </a:xfrm>
        </p:grpSpPr>
        <p:sp>
          <p:nvSpPr>
            <p:cNvPr id="142" name="矩形 75"/>
            <p:cNvSpPr/>
            <p:nvPr/>
          </p:nvSpPr>
          <p:spPr>
            <a:xfrm>
              <a:off x="1245120" y="4219574"/>
              <a:ext cx="3099484" cy="1304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20000"/>
                </a:lnSpc>
              </a:pPr>
              <a:r>
                <a:rPr lang="zh-CN" sz="1600">
                  <a:solidFill>
                    <a:srgbClr val="363636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可能存在多个医生协作治疗同一个患者的情况，我们将在解决一对一和一对多后考虑此问题</a:t>
              </a:r>
              <a:r>
                <a:rPr lang="en-US" sz="1600">
                  <a:solidFill>
                    <a:srgbClr val="363636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.</a:t>
              </a:r>
              <a:endParaRPr/>
            </a:p>
          </p:txBody>
        </p:sp>
        <p:sp>
          <p:nvSpPr>
            <p:cNvPr id="143" name="矩形 76"/>
            <p:cNvSpPr/>
            <p:nvPr/>
          </p:nvSpPr>
          <p:spPr>
            <a:xfrm>
              <a:off x="1759947" y="3757909"/>
              <a:ext cx="2016095" cy="40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zh-CN" sz="2000">
                  <a:solidFill>
                    <a:srgbClr val="494A4D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多对多关系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bg>
      <p:bgPr>
        <a:solidFill>
          <a:srgbClr val="E9E8E6"/>
        </a:solidFill>
        <a:effectLst/>
      </p:bgPr>
    </p:bg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"/>
          <p:cNvPicPr>
            <a:picLocks noChangeAspect="true"/>
          </p:cNvPicPr>
          <p:nvPr/>
        </p:nvPicPr>
        <p:blipFill rotWithShape="true">
          <a:blip r:embed="rId2"/>
          <a:srcRect l="47373" t="40896" b="21640"/>
          <a:stretch/>
        </p:blipFill>
        <p:spPr>
          <a:xfrm>
            <a:off x="-1" y="-242649"/>
            <a:ext cx="9972413" cy="7108124"/>
          </a:xfrm>
          <a:prstGeom prst="rect">
            <a:avLst/>
          </a:prstGeom>
        </p:spPr>
      </p:pic>
      <p:sp>
        <p:nvSpPr>
          <p:cNvPr id="146" name="文本框 2"/>
          <p:cNvSpPr txBox="true"/>
          <p:nvPr/>
        </p:nvSpPr>
        <p:spPr>
          <a:xfrm>
            <a:off x="1610197" y="2464629"/>
            <a:ext cx="1009650" cy="8318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en-US" sz="4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05</a:t>
            </a:r>
            <a:endParaRPr/>
          </a:p>
        </p:txBody>
      </p:sp>
      <p:cxnSp>
        <p:nvCxnSpPr>
          <p:cNvPr id="147" name="直接连接符 9"/>
          <p:cNvCxnSpPr/>
          <p:nvPr/>
        </p:nvCxnSpPr>
        <p:spPr>
          <a:xfrm>
            <a:off x="2614207" y="2686372"/>
            <a:ext cx="0" cy="410548"/>
          </a:xfrm>
          <a:prstGeom prst="line">
            <a:avLst/>
          </a:prstGeom>
          <a:ln w="95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3"/>
          <p:cNvSpPr txBox="true"/>
          <p:nvPr/>
        </p:nvSpPr>
        <p:spPr>
          <a:xfrm>
            <a:off x="2773502" y="2587741"/>
            <a:ext cx="3454400" cy="5778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sz="32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业务规则说明</a:t>
            </a:r>
            <a:endParaRPr/>
          </a:p>
        </p:txBody>
      </p:sp>
      <p:sp>
        <p:nvSpPr>
          <p:cNvPr id="149" name="矩形 14"/>
          <p:cNvSpPr/>
          <p:nvPr/>
        </p:nvSpPr>
        <p:spPr>
          <a:xfrm>
            <a:off x="1717868" y="3390973"/>
            <a:ext cx="408940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endParaRPr lang="zh-CN" sz="1800" b="false" i="false" u="none" strike="noStrike">
              <a:solidFill>
                <a:srgbClr val="363636">
                  <a:alpha val="100000"/>
                </a:srgb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pic>
        <p:nvPicPr>
          <p:cNvPr id="150" name="图片 24"/>
          <p:cNvPicPr>
            <a:picLocks noChangeAspect="true" noChangeArrowheads="true"/>
          </p:cNvPicPr>
          <p:nvPr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812623" y="1387885"/>
            <a:ext cx="2444306" cy="70469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sp>
        <p:nvSpPr>
          <p:cNvPr id="151" name="矩形 78"/>
          <p:cNvSpPr/>
          <p:nvPr/>
        </p:nvSpPr>
        <p:spPr>
          <a:xfrm>
            <a:off x="1812623" y="2243795"/>
            <a:ext cx="3035333" cy="80892"/>
          </a:xfrm>
          <a:prstGeom prst="rect">
            <a:avLst/>
          </a:prstGeom>
          <a:gradFill flip="none" rotWithShape="true">
            <a:gsLst>
              <a:gs pos="0">
                <a:srgbClr val="9E2824">
                  <a:alpha val="0"/>
                </a:srgbClr>
              </a:gs>
              <a:gs pos="100000">
                <a:srgbClr val="9E2824"/>
              </a:gs>
            </a:gsLst>
            <a:lin ang="108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2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153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4</a:t>
            </a:fld>
            <a:endParaRPr lang="zh-CN" altLang="en-US"/>
          </a:p>
        </p:txBody>
      </p:sp>
      <p:sp>
        <p:nvSpPr>
          <p:cNvPr id="154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l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155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r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4</a:t>
            </a:fld>
            <a:endParaRPr lang="zh-CN" altLang="en-US"/>
          </a:p>
        </p:txBody>
      </p:sp>
      <p:sp>
        <p:nvSpPr>
          <p:cNvPr id="156" name="矩形 18"/>
          <p:cNvSpPr/>
          <p:nvPr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57" name="文本框 19"/>
          <p:cNvSpPr txBox="true"/>
          <p:nvPr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  <p:pic>
        <p:nvPicPr>
          <p:cNvPr id="158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5896034" y="360402"/>
            <a:ext cx="6388608" cy="587044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"/>
          <p:cNvGrpSpPr/>
          <p:nvPr/>
        </p:nvGrpSpPr>
        <p:grpSpPr>
          <a:xfrm>
            <a:off x="1382762" y="2315969"/>
            <a:ext cx="1944017" cy="2204292"/>
            <a:chOff x="1382762" y="1990272"/>
            <a:chExt cx="1944017" cy="2204292"/>
          </a:xfrm>
        </p:grpSpPr>
        <p:grpSp>
          <p:nvGrpSpPr>
            <p:cNvPr id="161" name="组合 15"/>
            <p:cNvGrpSpPr/>
            <p:nvPr/>
          </p:nvGrpSpPr>
          <p:grpSpPr>
            <a:xfrm>
              <a:off x="1529442" y="1990272"/>
              <a:ext cx="1764078" cy="611867"/>
              <a:chOff x="1152525" y="2549719"/>
              <a:chExt cx="2133600" cy="740035"/>
            </a:xfrm>
          </p:grpSpPr>
          <p:pic>
            <p:nvPicPr>
              <p:cNvPr id="162" name="图片 24"/>
              <p:cNvPicPr>
                <a:picLocks noChangeAspect="true" noChangeArrowheads="true"/>
              </p:cNvPicPr>
              <p:nvPr/>
            </p:nvPicPr>
            <p:blipFill>
              <a:blip r:embed="rId2">
                <a:extLst>
                  <a:ext uri="{28A0092B-C50C-407E-A947-70E740481C1C}"/>
                </a:extLst>
              </a:blip>
              <a:srcRect/>
              <a:stretch>
                <a:fillRect/>
              </a:stretch>
            </p:blipFill>
            <p:spPr bwMode="auto">
              <a:xfrm>
                <a:off x="1205051" y="2549719"/>
                <a:ext cx="1998455" cy="576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</p:pic>
          <p:cxnSp>
            <p:nvCxnSpPr>
              <p:cNvPr id="163" name="直接连接符 12"/>
              <p:cNvCxnSpPr/>
              <p:nvPr/>
            </p:nvCxnSpPr>
            <p:spPr>
              <a:xfrm>
                <a:off x="1152525" y="3289754"/>
                <a:ext cx="2133600" cy="0"/>
              </a:xfrm>
              <a:prstGeom prst="line">
                <a:avLst/>
              </a:prstGeom>
              <a:ln>
                <a:solidFill>
                  <a:srgbClr val="9E28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4" name="文本框 13"/>
            <p:cNvSpPr txBox="true"/>
            <p:nvPr/>
          </p:nvSpPr>
          <p:spPr>
            <a:xfrm>
              <a:off x="1382762" y="2679476"/>
              <a:ext cx="1944017" cy="92333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dist"/>
              <a:r>
                <a:rPr lang="zh-CN" altLang="en-US" sz="5400" b="true" dirty="false">
                  <a:solidFill>
                    <a:srgbClr val="9E2824"/>
                  </a:solidFill>
                  <a:cs typeface="+mn-ea"/>
                  <a:sym typeface="+mn-lt"/>
                </a:rPr>
                <a:t>目 录</a:t>
              </a:r>
              <a:endParaRPr/>
            </a:p>
          </p:txBody>
        </p:sp>
        <p:sp>
          <p:nvSpPr>
            <p:cNvPr id="165" name="矩形 14"/>
            <p:cNvSpPr/>
            <p:nvPr/>
          </p:nvSpPr>
          <p:spPr>
            <a:xfrm>
              <a:off x="1382762" y="3602806"/>
              <a:ext cx="19440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false">
                  <a:solidFill>
                    <a:srgbClr val="9E2824"/>
                  </a:solidFill>
                  <a:cs typeface="+mn-ea"/>
                  <a:sym typeface="+mn-lt"/>
                </a:rPr>
                <a:t>CONTENTS</a:t>
              </a:r>
              <a:endParaRPr/>
            </a:p>
          </p:txBody>
        </p:sp>
        <p:cxnSp>
          <p:nvCxnSpPr>
            <p:cNvPr id="166" name="直接连接符 16"/>
            <p:cNvCxnSpPr/>
            <p:nvPr/>
          </p:nvCxnSpPr>
          <p:spPr>
            <a:xfrm>
              <a:off x="1529442" y="4194564"/>
              <a:ext cx="1764078" cy="0"/>
            </a:xfrm>
            <a:prstGeom prst="line">
              <a:avLst/>
            </a:prstGeom>
            <a:ln>
              <a:solidFill>
                <a:srgbClr val="9E28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矩形 17"/>
          <p:cNvSpPr/>
          <p:nvPr/>
        </p:nvSpPr>
        <p:spPr>
          <a:xfrm>
            <a:off x="4914900" y="0"/>
            <a:ext cx="7277100" cy="6858000"/>
          </a:xfrm>
          <a:prstGeom prst="rect">
            <a:avLst/>
          </a:prstGeom>
          <a:blipFill dpi="0" rotWithShape="true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>
              <a:cs typeface="+mn-ea"/>
              <a:sym typeface="+mn-lt"/>
            </a:endParaRPr>
          </a:p>
        </p:txBody>
      </p:sp>
      <p:sp>
        <p:nvSpPr>
          <p:cNvPr id="168" name="等腰三角形 19"/>
          <p:cNvSpPr/>
          <p:nvPr/>
        </p:nvSpPr>
        <p:spPr>
          <a:xfrm rot="5400000">
            <a:off x="4860397" y="3359846"/>
            <a:ext cx="247314" cy="138309"/>
          </a:xfrm>
          <a:prstGeom prst="triangle">
            <a:avLst/>
          </a:prstGeom>
          <a:solidFill>
            <a:srgbClr val="E9E8E6"/>
          </a:solidFill>
          <a:ln>
            <a:noFill/>
          </a:ln>
          <a:effectLst>
            <a:outerShdw blurRad="50800" dist="38100" algn="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9" name="文本框 24"/>
          <p:cNvSpPr txBox="true"/>
          <p:nvPr/>
        </p:nvSpPr>
        <p:spPr>
          <a:xfrm>
            <a:off x="6394408" y="720612"/>
            <a:ext cx="4324350" cy="52133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457200" indent="-457200" algn="l">
              <a:lnSpc>
                <a:spcPct val="200000"/>
              </a:lnSpc>
              <a:buSzPct val="60000"/>
              <a:buFont typeface="Wingdings" panose="05000000000000000000" pitchFamily="2" charset="2"/>
              <a:buChar char="u"/>
            </a:pPr>
            <a:r>
              <a:rPr lang="en-US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01  </a:t>
            </a:r>
            <a:r>
              <a:rPr lang="zh-CN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需求分析概述</a:t>
            </a:r>
            <a:endParaRPr/>
          </a:p>
          <a:p>
            <a:pPr marL="457200" indent="-457200" algn="l">
              <a:lnSpc>
                <a:spcPct val="200000"/>
              </a:lnSpc>
              <a:buSzPct val="60000"/>
              <a:buFont typeface="Wingdings" panose="05000000000000000000" pitchFamily="2" charset="2"/>
              <a:buChar char="u"/>
            </a:pPr>
            <a:r>
              <a:rPr lang="en-US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02  </a:t>
            </a:r>
            <a:r>
              <a:rPr lang="zh-CN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用户角色定义</a:t>
            </a:r>
            <a:endParaRPr/>
          </a:p>
          <a:p>
            <a:pPr marL="457200" indent="-457200" algn="l">
              <a:lnSpc>
                <a:spcPct val="200000"/>
              </a:lnSpc>
              <a:buSzPct val="60000"/>
              <a:buFont typeface="Wingdings" panose="05000000000000000000" pitchFamily="2" charset="2"/>
              <a:buChar char="u"/>
            </a:pPr>
            <a:r>
              <a:rPr lang="en-US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03  </a:t>
            </a:r>
            <a:r>
              <a:rPr lang="zh-CN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功能模块设计</a:t>
            </a:r>
            <a:endParaRPr/>
          </a:p>
          <a:p>
            <a:pPr marL="457200" indent="-457200" algn="l">
              <a:lnSpc>
                <a:spcPct val="200000"/>
              </a:lnSpc>
              <a:buSzPct val="60000"/>
              <a:buFont typeface="Wingdings" panose="05000000000000000000" pitchFamily="2" charset="2"/>
              <a:buChar char="u"/>
            </a:pPr>
            <a:r>
              <a:rPr lang="en-US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04  </a:t>
            </a:r>
            <a:r>
              <a:rPr lang="zh-CN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核心数据实体</a:t>
            </a:r>
            <a:endParaRPr/>
          </a:p>
          <a:p>
            <a:pPr marL="457200" indent="-457200" algn="l">
              <a:lnSpc>
                <a:spcPct val="200000"/>
              </a:lnSpc>
              <a:buSzPct val="60000"/>
              <a:buFont typeface="Wingdings" panose="05000000000000000000" pitchFamily="2" charset="2"/>
              <a:buChar char="u"/>
            </a:pPr>
            <a:r>
              <a:rPr lang="en-US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05  </a:t>
            </a:r>
            <a:r>
              <a:rPr lang="zh-CN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业务规则说明</a:t>
            </a:r>
            <a:endParaRPr/>
          </a:p>
          <a:p>
            <a:pPr marL="457200" indent="-457200" algn="l">
              <a:lnSpc>
                <a:spcPct val="200000"/>
              </a:lnSpc>
              <a:buSzPct val="60000"/>
              <a:buFont typeface="Wingdings" panose="05000000000000000000" pitchFamily="2" charset="2"/>
              <a:buChar char="u"/>
            </a:pPr>
            <a:r>
              <a:rPr lang="en-US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06  </a:t>
            </a:r>
            <a:r>
              <a:rPr lang="zh-CN" sz="28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其他事项</a:t>
            </a:r>
            <a:endParaRPr/>
          </a:p>
        </p:txBody>
      </p:sp>
      <p:sp>
        <p:nvSpPr>
          <p:cNvPr id="170" name="iṣ1íḋê"/>
          <p:cNvSpPr/>
          <p:nvPr/>
        </p:nvSpPr>
        <p:spPr bwMode="auto">
          <a:xfrm>
            <a:off x="1727309" y="2975580"/>
            <a:ext cx="1403252" cy="3351039"/>
          </a:xfrm>
          <a:custGeom>
            <a:avLst/>
            <a:gdLst>
              <a:gd name="T0" fmla="*/ 56 w 97"/>
              <a:gd name="T1" fmla="*/ 193 h 231"/>
              <a:gd name="T2" fmla="*/ 41 w 97"/>
              <a:gd name="T3" fmla="*/ 193 h 231"/>
              <a:gd name="T4" fmla="*/ 41 w 97"/>
              <a:gd name="T5" fmla="*/ 22 h 231"/>
              <a:gd name="T6" fmla="*/ 23 w 97"/>
              <a:gd name="T7" fmla="*/ 0 h 231"/>
              <a:gd name="T8" fmla="*/ 4 w 97"/>
              <a:gd name="T9" fmla="*/ 22 h 231"/>
              <a:gd name="T10" fmla="*/ 1 w 97"/>
              <a:gd name="T11" fmla="*/ 175 h 231"/>
              <a:gd name="T12" fmla="*/ 48 w 97"/>
              <a:gd name="T13" fmla="*/ 231 h 231"/>
              <a:gd name="T14" fmla="*/ 96 w 97"/>
              <a:gd name="T15" fmla="*/ 175 h 231"/>
              <a:gd name="T16" fmla="*/ 92 w 97"/>
              <a:gd name="T17" fmla="*/ 22 h 231"/>
              <a:gd name="T18" fmla="*/ 73 w 97"/>
              <a:gd name="T19" fmla="*/ 0 h 231"/>
              <a:gd name="T20" fmla="*/ 56 w 97"/>
              <a:gd name="T21" fmla="*/ 22 h 231"/>
              <a:gd name="T22" fmla="*/ 56 w 97"/>
              <a:gd name="T23" fmla="*/ 193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7" h="231">
                <a:moveTo>
                  <a:pt x="56" y="193"/>
                </a:moveTo>
                <a:cubicBezTo>
                  <a:pt x="41" y="193"/>
                  <a:pt x="41" y="193"/>
                  <a:pt x="41" y="193"/>
                </a:cubicBezTo>
                <a:cubicBezTo>
                  <a:pt x="41" y="136"/>
                  <a:pt x="41" y="79"/>
                  <a:pt x="41" y="22"/>
                </a:cubicBezTo>
                <a:cubicBezTo>
                  <a:pt x="40" y="11"/>
                  <a:pt x="38" y="1"/>
                  <a:pt x="23" y="0"/>
                </a:cubicBezTo>
                <a:cubicBezTo>
                  <a:pt x="13" y="0"/>
                  <a:pt x="4" y="7"/>
                  <a:pt x="4" y="22"/>
                </a:cubicBezTo>
                <a:cubicBezTo>
                  <a:pt x="3" y="73"/>
                  <a:pt x="2" y="124"/>
                  <a:pt x="1" y="175"/>
                </a:cubicBezTo>
                <a:cubicBezTo>
                  <a:pt x="0" y="206"/>
                  <a:pt x="15" y="231"/>
                  <a:pt x="48" y="231"/>
                </a:cubicBezTo>
                <a:cubicBezTo>
                  <a:pt x="82" y="231"/>
                  <a:pt x="97" y="206"/>
                  <a:pt x="96" y="175"/>
                </a:cubicBezTo>
                <a:cubicBezTo>
                  <a:pt x="95" y="124"/>
                  <a:pt x="94" y="73"/>
                  <a:pt x="92" y="22"/>
                </a:cubicBezTo>
                <a:cubicBezTo>
                  <a:pt x="92" y="7"/>
                  <a:pt x="84" y="0"/>
                  <a:pt x="73" y="0"/>
                </a:cubicBezTo>
                <a:cubicBezTo>
                  <a:pt x="58" y="1"/>
                  <a:pt x="56" y="11"/>
                  <a:pt x="56" y="22"/>
                </a:cubicBezTo>
                <a:cubicBezTo>
                  <a:pt x="56" y="79"/>
                  <a:pt x="56" y="136"/>
                  <a:pt x="56" y="193"/>
                </a:cubicBezTo>
                <a:close/>
              </a:path>
            </a:pathLst>
          </a:custGeom>
          <a:solidFill>
            <a:srgbClr val="C00000">
              <a:alpha val="5000"/>
            </a:srgbClr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1" name="ísḻiḓè"/>
          <p:cNvSpPr/>
          <p:nvPr/>
        </p:nvSpPr>
        <p:spPr bwMode="auto">
          <a:xfrm>
            <a:off x="463689" y="720612"/>
            <a:ext cx="3916534" cy="5619974"/>
          </a:xfrm>
          <a:custGeom>
            <a:avLst/>
            <a:gdLst>
              <a:gd name="T0" fmla="*/ 135 w 270"/>
              <a:gd name="T1" fmla="*/ 22 h 387"/>
              <a:gd name="T2" fmla="*/ 131 w 270"/>
              <a:gd name="T3" fmla="*/ 22 h 387"/>
              <a:gd name="T4" fmla="*/ 117 w 270"/>
              <a:gd name="T5" fmla="*/ 6 h 387"/>
              <a:gd name="T6" fmla="*/ 99 w 270"/>
              <a:gd name="T7" fmla="*/ 6 h 387"/>
              <a:gd name="T8" fmla="*/ 85 w 270"/>
              <a:gd name="T9" fmla="*/ 0 h 387"/>
              <a:gd name="T10" fmla="*/ 100 w 270"/>
              <a:gd name="T11" fmla="*/ 20 h 387"/>
              <a:gd name="T12" fmla="*/ 113 w 270"/>
              <a:gd name="T13" fmla="*/ 20 h 387"/>
              <a:gd name="T14" fmla="*/ 126 w 270"/>
              <a:gd name="T15" fmla="*/ 23 h 387"/>
              <a:gd name="T16" fmla="*/ 88 w 270"/>
              <a:gd name="T17" fmla="*/ 45 h 387"/>
              <a:gd name="T18" fmla="*/ 82 w 270"/>
              <a:gd name="T19" fmla="*/ 108 h 387"/>
              <a:gd name="T20" fmla="*/ 60 w 270"/>
              <a:gd name="T21" fmla="*/ 108 h 387"/>
              <a:gd name="T22" fmla="*/ 35 w 270"/>
              <a:gd name="T23" fmla="*/ 142 h 387"/>
              <a:gd name="T24" fmla="*/ 25 w 270"/>
              <a:gd name="T25" fmla="*/ 309 h 387"/>
              <a:gd name="T26" fmla="*/ 0 w 270"/>
              <a:gd name="T27" fmla="*/ 387 h 387"/>
              <a:gd name="T28" fmla="*/ 30 w 270"/>
              <a:gd name="T29" fmla="*/ 387 h 387"/>
              <a:gd name="T30" fmla="*/ 45 w 270"/>
              <a:gd name="T31" fmla="*/ 367 h 387"/>
              <a:gd name="T32" fmla="*/ 37 w 270"/>
              <a:gd name="T33" fmla="*/ 387 h 387"/>
              <a:gd name="T34" fmla="*/ 63 w 270"/>
              <a:gd name="T35" fmla="*/ 387 h 387"/>
              <a:gd name="T36" fmla="*/ 70 w 270"/>
              <a:gd name="T37" fmla="*/ 353 h 387"/>
              <a:gd name="T38" fmla="*/ 78 w 270"/>
              <a:gd name="T39" fmla="*/ 167 h 387"/>
              <a:gd name="T40" fmla="*/ 90 w 270"/>
              <a:gd name="T41" fmla="*/ 151 h 387"/>
              <a:gd name="T42" fmla="*/ 130 w 270"/>
              <a:gd name="T43" fmla="*/ 151 h 387"/>
              <a:gd name="T44" fmla="*/ 130 w 270"/>
              <a:gd name="T45" fmla="*/ 69 h 387"/>
              <a:gd name="T46" fmla="*/ 113 w 270"/>
              <a:gd name="T47" fmla="*/ 48 h 387"/>
              <a:gd name="T48" fmla="*/ 135 w 270"/>
              <a:gd name="T49" fmla="*/ 27 h 387"/>
              <a:gd name="T50" fmla="*/ 156 w 270"/>
              <a:gd name="T51" fmla="*/ 48 h 387"/>
              <a:gd name="T52" fmla="*/ 139 w 270"/>
              <a:gd name="T53" fmla="*/ 69 h 387"/>
              <a:gd name="T54" fmla="*/ 139 w 270"/>
              <a:gd name="T55" fmla="*/ 151 h 387"/>
              <a:gd name="T56" fmla="*/ 180 w 270"/>
              <a:gd name="T57" fmla="*/ 151 h 387"/>
              <a:gd name="T58" fmla="*/ 191 w 270"/>
              <a:gd name="T59" fmla="*/ 167 h 387"/>
              <a:gd name="T60" fmla="*/ 200 w 270"/>
              <a:gd name="T61" fmla="*/ 353 h 387"/>
              <a:gd name="T62" fmla="*/ 207 w 270"/>
              <a:gd name="T63" fmla="*/ 387 h 387"/>
              <a:gd name="T64" fmla="*/ 233 w 270"/>
              <a:gd name="T65" fmla="*/ 387 h 387"/>
              <a:gd name="T66" fmla="*/ 224 w 270"/>
              <a:gd name="T67" fmla="*/ 367 h 387"/>
              <a:gd name="T68" fmla="*/ 239 w 270"/>
              <a:gd name="T69" fmla="*/ 387 h 387"/>
              <a:gd name="T70" fmla="*/ 270 w 270"/>
              <a:gd name="T71" fmla="*/ 387 h 387"/>
              <a:gd name="T72" fmla="*/ 244 w 270"/>
              <a:gd name="T73" fmla="*/ 309 h 387"/>
              <a:gd name="T74" fmla="*/ 235 w 270"/>
              <a:gd name="T75" fmla="*/ 142 h 387"/>
              <a:gd name="T76" fmla="*/ 209 w 270"/>
              <a:gd name="T77" fmla="*/ 108 h 387"/>
              <a:gd name="T78" fmla="*/ 188 w 270"/>
              <a:gd name="T79" fmla="*/ 108 h 387"/>
              <a:gd name="T80" fmla="*/ 182 w 270"/>
              <a:gd name="T81" fmla="*/ 45 h 387"/>
              <a:gd name="T82" fmla="*/ 144 w 270"/>
              <a:gd name="T83" fmla="*/ 23 h 387"/>
              <a:gd name="T84" fmla="*/ 157 w 270"/>
              <a:gd name="T85" fmla="*/ 20 h 387"/>
              <a:gd name="T86" fmla="*/ 170 w 270"/>
              <a:gd name="T87" fmla="*/ 20 h 387"/>
              <a:gd name="T88" fmla="*/ 184 w 270"/>
              <a:gd name="T89" fmla="*/ 0 h 387"/>
              <a:gd name="T90" fmla="*/ 170 w 270"/>
              <a:gd name="T91" fmla="*/ 6 h 387"/>
              <a:gd name="T92" fmla="*/ 153 w 270"/>
              <a:gd name="T93" fmla="*/ 6 h 387"/>
              <a:gd name="T94" fmla="*/ 139 w 270"/>
              <a:gd name="T95" fmla="*/ 22 h 387"/>
              <a:gd name="T96" fmla="*/ 135 w 270"/>
              <a:gd name="T97" fmla="*/ 22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70" h="387">
                <a:moveTo>
                  <a:pt x="135" y="22"/>
                </a:moveTo>
                <a:cubicBezTo>
                  <a:pt x="133" y="22"/>
                  <a:pt x="132" y="22"/>
                  <a:pt x="131" y="22"/>
                </a:cubicBezTo>
                <a:cubicBezTo>
                  <a:pt x="130" y="15"/>
                  <a:pt x="126" y="6"/>
                  <a:pt x="117" y="6"/>
                </a:cubicBezTo>
                <a:cubicBezTo>
                  <a:pt x="110" y="6"/>
                  <a:pt x="106" y="6"/>
                  <a:pt x="99" y="6"/>
                </a:cubicBezTo>
                <a:cubicBezTo>
                  <a:pt x="93" y="6"/>
                  <a:pt x="88" y="4"/>
                  <a:pt x="85" y="0"/>
                </a:cubicBezTo>
                <a:cubicBezTo>
                  <a:pt x="87" y="9"/>
                  <a:pt x="90" y="18"/>
                  <a:pt x="100" y="20"/>
                </a:cubicBezTo>
                <a:cubicBezTo>
                  <a:pt x="104" y="20"/>
                  <a:pt x="109" y="20"/>
                  <a:pt x="113" y="20"/>
                </a:cubicBezTo>
                <a:cubicBezTo>
                  <a:pt x="120" y="20"/>
                  <a:pt x="123" y="21"/>
                  <a:pt x="126" y="23"/>
                </a:cubicBezTo>
                <a:cubicBezTo>
                  <a:pt x="109" y="24"/>
                  <a:pt x="93" y="30"/>
                  <a:pt x="88" y="45"/>
                </a:cubicBezTo>
                <a:cubicBezTo>
                  <a:pt x="83" y="59"/>
                  <a:pt x="85" y="92"/>
                  <a:pt x="82" y="108"/>
                </a:cubicBezTo>
                <a:cubicBezTo>
                  <a:pt x="75" y="108"/>
                  <a:pt x="67" y="108"/>
                  <a:pt x="60" y="108"/>
                </a:cubicBezTo>
                <a:cubicBezTo>
                  <a:pt x="42" y="107"/>
                  <a:pt x="36" y="123"/>
                  <a:pt x="35" y="142"/>
                </a:cubicBezTo>
                <a:cubicBezTo>
                  <a:pt x="32" y="198"/>
                  <a:pt x="28" y="253"/>
                  <a:pt x="25" y="309"/>
                </a:cubicBezTo>
                <a:cubicBezTo>
                  <a:pt x="23" y="352"/>
                  <a:pt x="14" y="372"/>
                  <a:pt x="0" y="387"/>
                </a:cubicBezTo>
                <a:cubicBezTo>
                  <a:pt x="10" y="387"/>
                  <a:pt x="20" y="387"/>
                  <a:pt x="30" y="387"/>
                </a:cubicBezTo>
                <a:cubicBezTo>
                  <a:pt x="35" y="383"/>
                  <a:pt x="38" y="378"/>
                  <a:pt x="45" y="367"/>
                </a:cubicBezTo>
                <a:cubicBezTo>
                  <a:pt x="42" y="377"/>
                  <a:pt x="40" y="382"/>
                  <a:pt x="37" y="387"/>
                </a:cubicBezTo>
                <a:cubicBezTo>
                  <a:pt x="46" y="387"/>
                  <a:pt x="54" y="387"/>
                  <a:pt x="63" y="387"/>
                </a:cubicBezTo>
                <a:cubicBezTo>
                  <a:pt x="68" y="377"/>
                  <a:pt x="70" y="365"/>
                  <a:pt x="70" y="353"/>
                </a:cubicBezTo>
                <a:cubicBezTo>
                  <a:pt x="73" y="291"/>
                  <a:pt x="76" y="229"/>
                  <a:pt x="78" y="167"/>
                </a:cubicBezTo>
                <a:cubicBezTo>
                  <a:pt x="79" y="157"/>
                  <a:pt x="82" y="151"/>
                  <a:pt x="90" y="151"/>
                </a:cubicBezTo>
                <a:cubicBezTo>
                  <a:pt x="103" y="151"/>
                  <a:pt x="117" y="151"/>
                  <a:pt x="130" y="151"/>
                </a:cubicBezTo>
                <a:cubicBezTo>
                  <a:pt x="130" y="124"/>
                  <a:pt x="130" y="96"/>
                  <a:pt x="130" y="69"/>
                </a:cubicBezTo>
                <a:cubicBezTo>
                  <a:pt x="121" y="67"/>
                  <a:pt x="113" y="58"/>
                  <a:pt x="113" y="48"/>
                </a:cubicBezTo>
                <a:cubicBezTo>
                  <a:pt x="113" y="36"/>
                  <a:pt x="123" y="27"/>
                  <a:pt x="135" y="27"/>
                </a:cubicBezTo>
                <a:cubicBezTo>
                  <a:pt x="147" y="27"/>
                  <a:pt x="156" y="36"/>
                  <a:pt x="156" y="48"/>
                </a:cubicBezTo>
                <a:cubicBezTo>
                  <a:pt x="156" y="58"/>
                  <a:pt x="149" y="67"/>
                  <a:pt x="139" y="69"/>
                </a:cubicBezTo>
                <a:cubicBezTo>
                  <a:pt x="139" y="96"/>
                  <a:pt x="139" y="124"/>
                  <a:pt x="139" y="151"/>
                </a:cubicBezTo>
                <a:cubicBezTo>
                  <a:pt x="153" y="151"/>
                  <a:pt x="166" y="151"/>
                  <a:pt x="180" y="151"/>
                </a:cubicBezTo>
                <a:cubicBezTo>
                  <a:pt x="188" y="151"/>
                  <a:pt x="191" y="157"/>
                  <a:pt x="191" y="167"/>
                </a:cubicBezTo>
                <a:cubicBezTo>
                  <a:pt x="194" y="229"/>
                  <a:pt x="197" y="291"/>
                  <a:pt x="200" y="353"/>
                </a:cubicBezTo>
                <a:cubicBezTo>
                  <a:pt x="200" y="365"/>
                  <a:pt x="202" y="377"/>
                  <a:pt x="207" y="387"/>
                </a:cubicBezTo>
                <a:cubicBezTo>
                  <a:pt x="215" y="387"/>
                  <a:pt x="224" y="387"/>
                  <a:pt x="233" y="387"/>
                </a:cubicBezTo>
                <a:cubicBezTo>
                  <a:pt x="230" y="382"/>
                  <a:pt x="227" y="377"/>
                  <a:pt x="224" y="367"/>
                </a:cubicBezTo>
                <a:cubicBezTo>
                  <a:pt x="232" y="378"/>
                  <a:pt x="235" y="383"/>
                  <a:pt x="239" y="387"/>
                </a:cubicBezTo>
                <a:cubicBezTo>
                  <a:pt x="249" y="387"/>
                  <a:pt x="260" y="387"/>
                  <a:pt x="270" y="387"/>
                </a:cubicBezTo>
                <a:cubicBezTo>
                  <a:pt x="256" y="372"/>
                  <a:pt x="247" y="352"/>
                  <a:pt x="244" y="309"/>
                </a:cubicBezTo>
                <a:cubicBezTo>
                  <a:pt x="242" y="253"/>
                  <a:pt x="238" y="198"/>
                  <a:pt x="235" y="142"/>
                </a:cubicBezTo>
                <a:cubicBezTo>
                  <a:pt x="234" y="123"/>
                  <a:pt x="228" y="107"/>
                  <a:pt x="209" y="108"/>
                </a:cubicBezTo>
                <a:cubicBezTo>
                  <a:pt x="202" y="108"/>
                  <a:pt x="195" y="108"/>
                  <a:pt x="188" y="108"/>
                </a:cubicBezTo>
                <a:cubicBezTo>
                  <a:pt x="185" y="92"/>
                  <a:pt x="186" y="59"/>
                  <a:pt x="182" y="45"/>
                </a:cubicBezTo>
                <a:cubicBezTo>
                  <a:pt x="176" y="30"/>
                  <a:pt x="161" y="24"/>
                  <a:pt x="144" y="23"/>
                </a:cubicBezTo>
                <a:cubicBezTo>
                  <a:pt x="146" y="21"/>
                  <a:pt x="150" y="20"/>
                  <a:pt x="157" y="20"/>
                </a:cubicBezTo>
                <a:cubicBezTo>
                  <a:pt x="161" y="20"/>
                  <a:pt x="166" y="20"/>
                  <a:pt x="170" y="20"/>
                </a:cubicBezTo>
                <a:cubicBezTo>
                  <a:pt x="180" y="18"/>
                  <a:pt x="183" y="9"/>
                  <a:pt x="184" y="0"/>
                </a:cubicBezTo>
                <a:cubicBezTo>
                  <a:pt x="181" y="4"/>
                  <a:pt x="177" y="6"/>
                  <a:pt x="170" y="6"/>
                </a:cubicBezTo>
                <a:cubicBezTo>
                  <a:pt x="164" y="6"/>
                  <a:pt x="159" y="6"/>
                  <a:pt x="153" y="6"/>
                </a:cubicBezTo>
                <a:cubicBezTo>
                  <a:pt x="144" y="6"/>
                  <a:pt x="140" y="15"/>
                  <a:pt x="139" y="22"/>
                </a:cubicBezTo>
                <a:cubicBezTo>
                  <a:pt x="138" y="22"/>
                  <a:pt x="136" y="22"/>
                  <a:pt x="135" y="22"/>
                </a:cubicBezTo>
                <a:close/>
              </a:path>
            </a:pathLst>
          </a:custGeom>
          <a:solidFill>
            <a:srgbClr val="C00000">
              <a:alpha val="5000"/>
            </a:srgbClr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/>
          <a:p>
            <a:pPr algn="ctr"/>
            <a:endParaRPr dirty="false">
              <a:cs typeface="+mn-ea"/>
              <a:sym typeface="+mn-lt"/>
            </a:endParaRPr>
          </a:p>
        </p:txBody>
      </p:sp>
      <p:sp>
        <p:nvSpPr>
          <p:cNvPr id="172" name="任意多边形: 形状 47"/>
          <p:cNvSpPr/>
          <p:nvPr/>
        </p:nvSpPr>
        <p:spPr bwMode="auto">
          <a:xfrm>
            <a:off x="12698" y="0"/>
            <a:ext cx="6288347" cy="6817730"/>
          </a:xfrm>
          <a:custGeom>
            <a:avLst/>
            <a:gdLst>
              <a:gd name="connsiteX0" fmla="*/ 0 w 6288347"/>
              <a:gd name="connsiteY0" fmla="*/ 6651489 h 6817730"/>
              <a:gd name="connsiteX1" fmla="*/ 58698 w 6288347"/>
              <a:gd name="connsiteY1" fmla="*/ 6704030 h 6817730"/>
              <a:gd name="connsiteX2" fmla="*/ 208888 w 6288347"/>
              <a:gd name="connsiteY2" fmla="*/ 6817730 h 6817730"/>
              <a:gd name="connsiteX3" fmla="*/ 0 w 6288347"/>
              <a:gd name="connsiteY3" fmla="*/ 6817730 h 6817730"/>
              <a:gd name="connsiteX4" fmla="*/ 2431156 w 6288347"/>
              <a:gd name="connsiteY4" fmla="*/ 0 h 6817730"/>
              <a:gd name="connsiteX5" fmla="*/ 6288347 w 6288347"/>
              <a:gd name="connsiteY5" fmla="*/ 3862631 h 6817730"/>
              <a:gd name="connsiteX6" fmla="*/ 5113789 w 6288347"/>
              <a:gd name="connsiteY6" fmla="*/ 6654100 h 6817730"/>
              <a:gd name="connsiteX7" fmla="*/ 4934211 w 6288347"/>
              <a:gd name="connsiteY7" fmla="*/ 6817730 h 6817730"/>
              <a:gd name="connsiteX8" fmla="*/ 4653737 w 6288347"/>
              <a:gd name="connsiteY8" fmla="*/ 6817730 h 6817730"/>
              <a:gd name="connsiteX9" fmla="*/ 4816775 w 6288347"/>
              <a:gd name="connsiteY9" fmla="*/ 6689605 h 6817730"/>
              <a:gd name="connsiteX10" fmla="*/ 6128839 w 6288347"/>
              <a:gd name="connsiteY10" fmla="*/ 3862631 h 6817730"/>
              <a:gd name="connsiteX11" fmla="*/ 2431156 w 6288347"/>
              <a:gd name="connsiteY11" fmla="*/ 174254 h 6817730"/>
              <a:gd name="connsiteX12" fmla="*/ 84099 w 6288347"/>
              <a:gd name="connsiteY12" fmla="*/ 1017815 h 6817730"/>
              <a:gd name="connsiteX13" fmla="*/ 0 w 6288347"/>
              <a:gd name="connsiteY13" fmla="*/ 1093984 h 6817730"/>
              <a:gd name="connsiteX14" fmla="*/ 0 w 6288347"/>
              <a:gd name="connsiteY14" fmla="*/ 873601 h 6817730"/>
              <a:gd name="connsiteX15" fmla="*/ 280348 w 6288347"/>
              <a:gd name="connsiteY15" fmla="*/ 663153 h 6817730"/>
              <a:gd name="connsiteX16" fmla="*/ 2431156 w 6288347"/>
              <a:gd name="connsiteY16" fmla="*/ 0 h 681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88347" h="6817730">
                <a:moveTo>
                  <a:pt x="0" y="6651489"/>
                </a:moveTo>
                <a:lnTo>
                  <a:pt x="58698" y="6704030"/>
                </a:lnTo>
                <a:lnTo>
                  <a:pt x="208888" y="6817730"/>
                </a:lnTo>
                <a:lnTo>
                  <a:pt x="0" y="6817730"/>
                </a:lnTo>
                <a:close/>
                <a:moveTo>
                  <a:pt x="2431156" y="0"/>
                </a:moveTo>
                <a:cubicBezTo>
                  <a:pt x="4562762" y="0"/>
                  <a:pt x="6288347" y="1742541"/>
                  <a:pt x="6288347" y="3862631"/>
                </a:cubicBezTo>
                <a:cubicBezTo>
                  <a:pt x="6288347" y="4962611"/>
                  <a:pt x="5839732" y="5948235"/>
                  <a:pt x="5113789" y="6654100"/>
                </a:cubicBezTo>
                <a:lnTo>
                  <a:pt x="4934211" y="6817730"/>
                </a:lnTo>
                <a:lnTo>
                  <a:pt x="4653737" y="6817730"/>
                </a:lnTo>
                <a:lnTo>
                  <a:pt x="4816775" y="6689605"/>
                </a:lnTo>
                <a:cubicBezTo>
                  <a:pt x="5621484" y="6012899"/>
                  <a:pt x="6128839" y="4995283"/>
                  <a:pt x="6128839" y="3862631"/>
                </a:cubicBezTo>
                <a:cubicBezTo>
                  <a:pt x="6128839" y="1829668"/>
                  <a:pt x="4475757" y="174254"/>
                  <a:pt x="2431156" y="174254"/>
                </a:cubicBezTo>
                <a:cubicBezTo>
                  <a:pt x="1542987" y="174254"/>
                  <a:pt x="724206" y="491111"/>
                  <a:pt x="84099" y="1017815"/>
                </a:cubicBezTo>
                <a:lnTo>
                  <a:pt x="0" y="1093984"/>
                </a:lnTo>
                <a:lnTo>
                  <a:pt x="0" y="873601"/>
                </a:lnTo>
                <a:lnTo>
                  <a:pt x="280348" y="663153"/>
                </a:lnTo>
                <a:cubicBezTo>
                  <a:pt x="896345" y="245045"/>
                  <a:pt x="1637241" y="0"/>
                  <a:pt x="2431156" y="0"/>
                </a:cubicBezTo>
                <a:close/>
              </a:path>
            </a:pathLst>
          </a:custGeom>
          <a:solidFill>
            <a:srgbClr val="C00000">
              <a:alpha val="5000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square" anchor="ctr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矩形 40"/>
          <p:cNvSpPr/>
          <p:nvPr/>
        </p:nvSpPr>
        <p:spPr>
          <a:xfrm>
            <a:off x="0" y="2132632"/>
            <a:ext cx="12192000" cy="647164"/>
          </a:xfrm>
          <a:prstGeom prst="rect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>
              <a:cs typeface="+mn-ea"/>
              <a:sym typeface="+mn-lt"/>
            </a:endParaRPr>
          </a:p>
        </p:txBody>
      </p:sp>
      <p:sp>
        <p:nvSpPr>
          <p:cNvPr id="175" name="矩形 41"/>
          <p:cNvSpPr/>
          <p:nvPr/>
        </p:nvSpPr>
        <p:spPr>
          <a:xfrm>
            <a:off x="0" y="2779797"/>
            <a:ext cx="12192000" cy="9308"/>
          </a:xfrm>
          <a:prstGeom prst="rect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6" name="文本框 3"/>
          <p:cNvSpPr txBox="true"/>
          <p:nvPr/>
        </p:nvSpPr>
        <p:spPr>
          <a:xfrm>
            <a:off x="1885729" y="349432"/>
            <a:ext cx="345440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05-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业务规则说明</a:t>
            </a:r>
            <a:endParaRPr/>
          </a:p>
        </p:txBody>
      </p:sp>
      <p:sp>
        <p:nvSpPr>
          <p:cNvPr id="177" name="矩形 22"/>
          <p:cNvSpPr/>
          <p:nvPr/>
        </p:nvSpPr>
        <p:spPr>
          <a:xfrm>
            <a:off x="575604" y="4343101"/>
            <a:ext cx="2451100" cy="184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医生每日号源数量由管理员 / 科室管理员设置，号源提前固定周期（如 7 天）开放预约，每日固定时间（如早 8 点）释放新号源。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微软雅黑"/>
              <a:cs typeface="+mn-cs"/>
            </a:endParaRPr>
          </a:p>
        </p:txBody>
      </p:sp>
      <p:sp>
        <p:nvSpPr>
          <p:cNvPr id="178" name="文本框 25"/>
          <p:cNvSpPr txBox="true"/>
          <p:nvPr/>
        </p:nvSpPr>
        <p:spPr>
          <a:xfrm>
            <a:off x="777471" y="3603956"/>
            <a:ext cx="2006600" cy="393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indent="0" algn="ctr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2000" b="false" i="false" u="none" strike="noStrike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号源分配规则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微软雅黑"/>
              <a:cs typeface="+mn-cs"/>
            </a:endParaRPr>
          </a:p>
        </p:txBody>
      </p:sp>
      <p:cxnSp>
        <p:nvCxnSpPr>
          <p:cNvPr id="179" name="直接连接符 27"/>
          <p:cNvCxnSpPr/>
          <p:nvPr/>
        </p:nvCxnSpPr>
        <p:spPr>
          <a:xfrm>
            <a:off x="897145" y="4087803"/>
            <a:ext cx="1763789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等腰三角形 2"/>
          <p:cNvSpPr/>
          <p:nvPr/>
        </p:nvSpPr>
        <p:spPr>
          <a:xfrm flipV="true">
            <a:off x="1750464" y="4087802"/>
            <a:ext cx="57150" cy="83731"/>
          </a:xfrm>
          <a:prstGeom prst="triangle">
            <a:avLst/>
          </a:prstGeom>
          <a:solidFill>
            <a:srgbClr val="9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1" name="矩形 13"/>
          <p:cNvSpPr/>
          <p:nvPr/>
        </p:nvSpPr>
        <p:spPr>
          <a:xfrm>
            <a:off x="3422857" y="4343101"/>
            <a:ext cx="2451100" cy="15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同一患者在同一就诊日期内，对同一医生只能预约一次；同一患者每日挂号总数不超过 3 次（可由管理员调整）。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微软雅黑"/>
              <a:cs typeface="+mn-cs"/>
            </a:endParaRPr>
          </a:p>
        </p:txBody>
      </p:sp>
      <p:sp>
        <p:nvSpPr>
          <p:cNvPr id="182" name="文本框 15"/>
          <p:cNvSpPr txBox="true"/>
          <p:nvPr/>
        </p:nvSpPr>
        <p:spPr>
          <a:xfrm>
            <a:off x="3624724" y="3603956"/>
            <a:ext cx="2006600" cy="393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indent="0" algn="ctr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2000" b="false" i="false" u="none" strike="noStrike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挂号限制规则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微软雅黑"/>
              <a:cs typeface="+mn-cs"/>
            </a:endParaRPr>
          </a:p>
        </p:txBody>
      </p:sp>
      <p:sp>
        <p:nvSpPr>
          <p:cNvPr id="183" name="图片占位符 1"/>
          <p:cNvSpPr>
            <a:spLocks noGrp="true"/>
          </p:cNvSpPr>
          <p:nvPr>
            <p:ph type="pic" sz="quarter" idx="10"/>
          </p:nvPr>
        </p:nvSpPr>
        <p:spPr>
          <a:xfrm>
            <a:off x="897146" y="1487684"/>
            <a:ext cx="1763789" cy="1746874"/>
          </a:xfrm>
        </p:spPr>
        <p:txBody>
          <a:bodyPr/>
          <a:p>
            <a:pPr/>
            <a:endParaRPr/>
          </a:p>
        </p:txBody>
      </p:sp>
      <p:cxnSp>
        <p:nvCxnSpPr>
          <p:cNvPr id="184" name="直接连接符 16"/>
          <p:cNvCxnSpPr/>
          <p:nvPr/>
        </p:nvCxnSpPr>
        <p:spPr>
          <a:xfrm>
            <a:off x="3744398" y="4087803"/>
            <a:ext cx="1763789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等腰三角形 17"/>
          <p:cNvSpPr/>
          <p:nvPr/>
        </p:nvSpPr>
        <p:spPr>
          <a:xfrm flipV="true">
            <a:off x="4597717" y="4087802"/>
            <a:ext cx="57150" cy="83731"/>
          </a:xfrm>
          <a:prstGeom prst="triangle">
            <a:avLst/>
          </a:prstGeom>
          <a:solidFill>
            <a:srgbClr val="9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6" name="矩形 21"/>
          <p:cNvSpPr/>
          <p:nvPr/>
        </p:nvSpPr>
        <p:spPr>
          <a:xfrm>
            <a:off x="6270110" y="4343101"/>
            <a:ext cx="2451100" cy="15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患者需在就诊前规定时间（如 24 小时）内取消挂号，逾期无法取消；爽约超过 3 次的患者，限制其 7 天内的预约权限。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微软雅黑"/>
              <a:cs typeface="+mn-cs"/>
            </a:endParaRPr>
          </a:p>
        </p:txBody>
      </p:sp>
      <p:sp>
        <p:nvSpPr>
          <p:cNvPr id="187" name="文本框 24"/>
          <p:cNvSpPr txBox="true"/>
          <p:nvPr/>
        </p:nvSpPr>
        <p:spPr>
          <a:xfrm>
            <a:off x="6471977" y="3603956"/>
            <a:ext cx="2006600" cy="393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indent="0" algn="ctr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2000" b="false" i="false" u="none" strike="noStrike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取消挂号规则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微软雅黑"/>
              <a:cs typeface="+mn-cs"/>
            </a:endParaRPr>
          </a:p>
        </p:txBody>
      </p:sp>
      <p:cxnSp>
        <p:nvCxnSpPr>
          <p:cNvPr id="188" name="直接连接符 26"/>
          <p:cNvCxnSpPr/>
          <p:nvPr/>
        </p:nvCxnSpPr>
        <p:spPr>
          <a:xfrm>
            <a:off x="6591651" y="4087803"/>
            <a:ext cx="1763789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等腰三角形 28"/>
          <p:cNvSpPr/>
          <p:nvPr/>
        </p:nvSpPr>
        <p:spPr>
          <a:xfrm flipV="true">
            <a:off x="7444970" y="4087802"/>
            <a:ext cx="57150" cy="83731"/>
          </a:xfrm>
          <a:prstGeom prst="triangle">
            <a:avLst/>
          </a:prstGeom>
          <a:solidFill>
            <a:srgbClr val="9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0" name="矩形 32"/>
          <p:cNvSpPr/>
          <p:nvPr/>
        </p:nvSpPr>
        <p:spPr>
          <a:xfrm>
            <a:off x="9117362" y="4343101"/>
            <a:ext cx="2451100" cy="15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患者隐私信息（身份证号、病史等）需加密存储，医生仅能查看自己预约患者的信息，管理员操作日志需永久留存。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微软雅黑"/>
              <a:cs typeface="+mn-cs"/>
            </a:endParaRPr>
          </a:p>
        </p:txBody>
      </p:sp>
      <p:sp>
        <p:nvSpPr>
          <p:cNvPr id="191" name="文本框 34"/>
          <p:cNvSpPr txBox="true"/>
          <p:nvPr/>
        </p:nvSpPr>
        <p:spPr>
          <a:xfrm>
            <a:off x="9319229" y="3603956"/>
            <a:ext cx="2006600" cy="393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indent="0" algn="ctr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2000" b="false" i="false" u="none" strike="noStrike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数据安全规则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微软雅黑"/>
              <a:cs typeface="+mn-cs"/>
            </a:endParaRPr>
          </a:p>
        </p:txBody>
      </p:sp>
      <p:cxnSp>
        <p:nvCxnSpPr>
          <p:cNvPr id="192" name="直接连接符 35"/>
          <p:cNvCxnSpPr/>
          <p:nvPr/>
        </p:nvCxnSpPr>
        <p:spPr>
          <a:xfrm>
            <a:off x="9438903" y="4087803"/>
            <a:ext cx="1763789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等腰三角形 36"/>
          <p:cNvSpPr/>
          <p:nvPr/>
        </p:nvSpPr>
        <p:spPr>
          <a:xfrm flipV="true">
            <a:off x="10292222" y="4087802"/>
            <a:ext cx="57150" cy="83731"/>
          </a:xfrm>
          <a:prstGeom prst="triangle">
            <a:avLst/>
          </a:prstGeom>
          <a:solidFill>
            <a:srgbClr val="9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4" name="图片占位符 4"/>
          <p:cNvSpPr>
            <a:spLocks noGrp="true"/>
          </p:cNvSpPr>
          <p:nvPr>
            <p:ph type="pic" sz="quarter" idx="11"/>
          </p:nvPr>
        </p:nvSpPr>
        <p:spPr>
          <a:xfrm>
            <a:off x="3744397" y="1487683"/>
            <a:ext cx="1763789" cy="1746874"/>
          </a:xfrm>
        </p:spPr>
        <p:txBody>
          <a:bodyPr/>
          <a:p>
            <a:pPr/>
            <a:endParaRPr/>
          </a:p>
        </p:txBody>
      </p:sp>
      <p:sp>
        <p:nvSpPr>
          <p:cNvPr id="195" name="图片占位符 5"/>
          <p:cNvSpPr>
            <a:spLocks noGrp="true"/>
          </p:cNvSpPr>
          <p:nvPr>
            <p:ph type="pic" sz="quarter" idx="12"/>
          </p:nvPr>
        </p:nvSpPr>
        <p:spPr>
          <a:xfrm>
            <a:off x="6591652" y="1487683"/>
            <a:ext cx="1763789" cy="1746874"/>
          </a:xfrm>
        </p:spPr>
        <p:txBody>
          <a:bodyPr/>
          <a:p>
            <a:pPr/>
            <a:endParaRPr/>
          </a:p>
        </p:txBody>
      </p:sp>
      <p:sp>
        <p:nvSpPr>
          <p:cNvPr id="196" name="图片占位符 6"/>
          <p:cNvSpPr>
            <a:spLocks noGrp="true"/>
          </p:cNvSpPr>
          <p:nvPr>
            <p:ph type="pic" sz="quarter" idx="13"/>
          </p:nvPr>
        </p:nvSpPr>
        <p:spPr>
          <a:xfrm>
            <a:off x="9438902" y="1487683"/>
            <a:ext cx="1763789" cy="1746874"/>
          </a:xfrm>
        </p:spPr>
        <p:txBody>
          <a:bodyPr/>
          <a:p>
            <a:pPr/>
            <a:endParaRPr/>
          </a:p>
        </p:txBody>
      </p:sp>
      <p:sp>
        <p:nvSpPr>
          <p:cNvPr id="197" name="椭圆 11"/>
          <p:cNvSpPr/>
          <p:nvPr/>
        </p:nvSpPr>
        <p:spPr>
          <a:xfrm>
            <a:off x="797418" y="1400959"/>
            <a:ext cx="1963242" cy="1944414"/>
          </a:xfrm>
          <a:prstGeom prst="ellipse">
            <a:avLst/>
          </a:prstGeom>
          <a:blipFill dpi="0" rotWithShape="true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8" name="图片 10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/>
            </a:extLst>
          </a:blip>
          <a:srcRect/>
          <a:stretch/>
        </p:blipFill>
        <p:spPr>
          <a:xfrm>
            <a:off x="897146" y="1499729"/>
            <a:ext cx="1763789" cy="1746874"/>
          </a:xfrm>
          <a:prstGeom prst="ellipse">
            <a:avLst/>
          </a:prstGeo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</p:pic>
      <p:grpSp>
        <p:nvGrpSpPr>
          <p:cNvPr id="199" name="组合 14"/>
          <p:cNvGrpSpPr/>
          <p:nvPr/>
        </p:nvGrpSpPr>
        <p:grpSpPr>
          <a:xfrm>
            <a:off x="3644671" y="1400959"/>
            <a:ext cx="1963242" cy="1944414"/>
            <a:chOff x="784788" y="1375086"/>
            <a:chExt cx="2527207" cy="2502970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grpSpPr>
        <p:sp>
          <p:nvSpPr>
            <p:cNvPr id="200" name="椭圆 18"/>
            <p:cNvSpPr/>
            <p:nvPr/>
          </p:nvSpPr>
          <p:spPr>
            <a:xfrm>
              <a:off x="784788" y="1375086"/>
              <a:ext cx="2527207" cy="2502970"/>
            </a:xfrm>
            <a:prstGeom prst="ellipse">
              <a:avLst/>
            </a:prstGeom>
            <a:blipFill dpi="0" rotWithShape="true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01" name="图片 19"/>
            <p:cNvPicPr>
              <a:picLocks noChangeAspect="true"/>
            </p:cNvPicPr>
            <p:nvPr/>
          </p:nvPicPr>
          <p:blipFill rotWithShape="true">
            <a:blip r:embed="rId4" cstate="print">
              <a:extLst>
                <a:ext uri="{28A0092B-C50C-407E-A947-70E740481C1C}"/>
              </a:extLst>
            </a:blip>
            <a:srcRect/>
            <a:stretch/>
          </p:blipFill>
          <p:spPr>
            <a:xfrm>
              <a:off x="913164" y="1502229"/>
              <a:ext cx="2270459" cy="2248684"/>
            </a:xfrm>
            <a:prstGeom prst="ellipse">
              <a:avLst/>
            </a:prstGeom>
            <a:effectLst>
              <a:outerShdw blurRad="50800" dist="38100" dir="2700000" algn="tl" rotWithShape="false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2" name="组合 23"/>
          <p:cNvGrpSpPr/>
          <p:nvPr/>
        </p:nvGrpSpPr>
        <p:grpSpPr>
          <a:xfrm>
            <a:off x="6491924" y="1400959"/>
            <a:ext cx="1963242" cy="1944414"/>
            <a:chOff x="784788" y="1375086"/>
            <a:chExt cx="2527207" cy="2502970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grpSpPr>
        <p:sp>
          <p:nvSpPr>
            <p:cNvPr id="203" name="椭圆 29"/>
            <p:cNvSpPr/>
            <p:nvPr/>
          </p:nvSpPr>
          <p:spPr>
            <a:xfrm>
              <a:off x="784788" y="1375086"/>
              <a:ext cx="2527207" cy="2502970"/>
            </a:xfrm>
            <a:prstGeom prst="ellipse">
              <a:avLst/>
            </a:prstGeom>
            <a:blipFill dpi="0" rotWithShape="true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04" name="图片 30"/>
            <p:cNvPicPr>
              <a:picLocks noChangeAspect="true"/>
            </p:cNvPicPr>
            <p:nvPr/>
          </p:nvPicPr>
          <p:blipFill rotWithShape="true">
            <a:blip r:embed="rId4" cstate="print">
              <a:extLst>
                <a:ext uri="{28A0092B-C50C-407E-A947-70E740481C1C}"/>
              </a:extLst>
            </a:blip>
            <a:srcRect/>
            <a:stretch/>
          </p:blipFill>
          <p:spPr>
            <a:xfrm>
              <a:off x="913164" y="1502229"/>
              <a:ext cx="2270459" cy="2248684"/>
            </a:xfrm>
            <a:prstGeom prst="ellipse">
              <a:avLst/>
            </a:prstGeom>
            <a:effectLst>
              <a:outerShdw blurRad="50800" dist="38100" dir="2700000" algn="tl" rotWithShape="false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5" name="组合 33"/>
          <p:cNvGrpSpPr/>
          <p:nvPr/>
        </p:nvGrpSpPr>
        <p:grpSpPr>
          <a:xfrm>
            <a:off x="9339176" y="1400959"/>
            <a:ext cx="1963242" cy="1944414"/>
            <a:chOff x="784788" y="1375086"/>
            <a:chExt cx="2527207" cy="2502970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grpSpPr>
        <p:sp>
          <p:nvSpPr>
            <p:cNvPr id="206" name="椭圆 37"/>
            <p:cNvSpPr/>
            <p:nvPr/>
          </p:nvSpPr>
          <p:spPr>
            <a:xfrm>
              <a:off x="784788" y="1375086"/>
              <a:ext cx="2527207" cy="2502970"/>
            </a:xfrm>
            <a:prstGeom prst="ellipse">
              <a:avLst/>
            </a:prstGeom>
            <a:blipFill dpi="0" rotWithShape="true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07" name="图片 38"/>
            <p:cNvPicPr>
              <a:picLocks noChangeAspect="true"/>
            </p:cNvPicPr>
            <p:nvPr/>
          </p:nvPicPr>
          <p:blipFill rotWithShape="true">
            <a:blip r:embed="rId4" cstate="print">
              <a:extLst>
                <a:ext uri="{28A0092B-C50C-407E-A947-70E740481C1C}"/>
              </a:extLst>
            </a:blip>
            <a:srcRect/>
            <a:stretch/>
          </p:blipFill>
          <p:spPr>
            <a:xfrm>
              <a:off x="913164" y="1502229"/>
              <a:ext cx="2270459" cy="2248684"/>
            </a:xfrm>
            <a:prstGeom prst="ellipse">
              <a:avLst/>
            </a:prstGeom>
            <a:effectLst>
              <a:outerShdw blurRad="50800" dist="38100" dir="2700000" algn="tl" rotWithShape="false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14="http://schemas.microsoft.com/office/drawing/2010/main"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 p14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图片 1"/>
          <p:cNvPicPr>
            <a:picLocks noChangeAspect="true"/>
          </p:cNvPicPr>
          <p:nvPr/>
        </p:nvPicPr>
        <p:blipFill rotWithShape="true">
          <a:blip r:embed="rId2"/>
          <a:srcRect l="33917" t="65124" r="1340"/>
          <a:stretch/>
        </p:blipFill>
        <p:spPr>
          <a:xfrm>
            <a:off x="-1" y="-291268"/>
            <a:ext cx="9826171" cy="5301776"/>
          </a:xfrm>
          <a:prstGeom prst="rect">
            <a:avLst/>
          </a:prstGeom>
        </p:spPr>
      </p:pic>
      <p:sp>
        <p:nvSpPr>
          <p:cNvPr id="210" name="文本框 2"/>
          <p:cNvSpPr txBox="true"/>
          <p:nvPr/>
        </p:nvSpPr>
        <p:spPr>
          <a:xfrm>
            <a:off x="7376106" y="2865622"/>
            <a:ext cx="1009650" cy="8255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en-US" sz="4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06</a:t>
            </a:r>
            <a:endParaRPr/>
          </a:p>
        </p:txBody>
      </p:sp>
      <p:cxnSp>
        <p:nvCxnSpPr>
          <p:cNvPr id="211" name="直接连接符 9"/>
          <p:cNvCxnSpPr/>
          <p:nvPr/>
        </p:nvCxnSpPr>
        <p:spPr>
          <a:xfrm>
            <a:off x="8380116" y="3087365"/>
            <a:ext cx="0" cy="410548"/>
          </a:xfrm>
          <a:prstGeom prst="line">
            <a:avLst/>
          </a:prstGeom>
          <a:ln w="95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文本框 13"/>
          <p:cNvSpPr txBox="true"/>
          <p:nvPr/>
        </p:nvSpPr>
        <p:spPr>
          <a:xfrm>
            <a:off x="8539411" y="2988734"/>
            <a:ext cx="3454400" cy="5778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sz="32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其他事项</a:t>
            </a:r>
            <a:endParaRPr/>
          </a:p>
        </p:txBody>
      </p:sp>
      <p:sp>
        <p:nvSpPr>
          <p:cNvPr id="213" name="矩形 14"/>
          <p:cNvSpPr/>
          <p:nvPr/>
        </p:nvSpPr>
        <p:spPr>
          <a:xfrm>
            <a:off x="7483777" y="3791966"/>
            <a:ext cx="4083050" cy="2012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本挂号管理系统将用户分为四类，包括患者，医生，系统管理员和科室管理员四类，对不同角色分别具有不同的权限和要求。</a:t>
            </a:r>
            <a:endParaRPr/>
          </a:p>
          <a:p>
            <a:pPr algn="just" defTabSz="685800">
              <a:lnSpc>
                <a:spcPct val="120000"/>
              </a:lnSpc>
            </a:pPr>
            <a:endParaRPr lang="zh-CN">
              <a:solidFill>
                <a:srgbClr val="363636">
                  <a:alpha val="100000"/>
                </a:srgbClr>
              </a:solidFill>
              <a:latin typeface="Arial"/>
              <a:ea typeface="微软雅黑"/>
              <a:cs typeface="微软雅黑"/>
              <a:sym typeface="Arial"/>
            </a:endParaRPr>
          </a:p>
          <a:p>
            <a:pPr/>
            <a:endParaRPr lang="zh-CN">
              <a:solidFill>
                <a:srgbClr val="363636">
                  <a:alpha val="100000"/>
                </a:srgb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pic>
        <p:nvPicPr>
          <p:cNvPr id="214" name="图片 24"/>
          <p:cNvPicPr>
            <a:picLocks noChangeAspect="true" noChangeArrowheads="true"/>
          </p:cNvPicPr>
          <p:nvPr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7585328" y="1807525"/>
            <a:ext cx="2444306" cy="70469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sp>
        <p:nvSpPr>
          <p:cNvPr id="215" name="矩形 30"/>
          <p:cNvSpPr/>
          <p:nvPr/>
        </p:nvSpPr>
        <p:spPr>
          <a:xfrm>
            <a:off x="7585328" y="2659313"/>
            <a:ext cx="3035333" cy="80892"/>
          </a:xfrm>
          <a:prstGeom prst="rect">
            <a:avLst/>
          </a:prstGeom>
          <a:gradFill flip="none" rotWithShape="true">
            <a:gsLst>
              <a:gs pos="0">
                <a:srgbClr val="9E2824">
                  <a:alpha val="0"/>
                </a:srgbClr>
              </a:gs>
              <a:gs pos="100000">
                <a:srgbClr val="9E2824"/>
              </a:gs>
            </a:gsLst>
            <a:lin ang="108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16" name="图片 7" descr="建筑的设计  描述已自动生成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BEBA8EAE-BF5A-486C-A8C5-ECC9F3942E4B}">
                <a14:imgProps>
                  <a14:imgLayer r:embed="rId5">
                    <a14:imgEffect>
                      <a14:backgroundRemoval t="10000" b="99231" l="0" r="100000">
                        <a14:foregroundMark x1="12848" y1="44451" x2="1899" y2="72033"/>
                        <a14:foregroundMark x1="1899" y1="72033" x2="2747" y2="83626"/>
                        <a14:foregroundMark x1="2747" y1="83626" x2="10949" y2="89066"/>
                        <a14:foregroundMark x1="10949" y1="89066" x2="48848" y2="90769"/>
                        <a14:foregroundMark x1="48848" y1="90769" x2="68768" y2="90220"/>
                        <a14:foregroundMark x1="68768" y1="90220" x2="76081" y2="93626"/>
                        <a14:foregroundMark x1="76081" y1="93626" x2="83515" y2="93462"/>
                        <a14:foregroundMark x1="83515" y1="93462" x2="87434" y2="86154"/>
                        <a14:foregroundMark x1="87434" y1="86154" x2="87677" y2="83846"/>
                        <a14:foregroundMark x1="10505" y1="57912" x2="3313" y2="60714"/>
                        <a14:foregroundMark x1="3273" y1="60714" x2="0" y2="69121"/>
                        <a14:foregroundMark x1="0" y1="75769" x2="566" y2="80769"/>
                        <a14:foregroundMark x1="606" y1="80824" x2="5939" y2="87692"/>
                        <a14:foregroundMark x1="5939" y1="87692" x2="6101" y2="87747"/>
                        <a14:foregroundMark x1="8162" y1="30220" x2="7677" y2="39890"/>
                        <a14:foregroundMark x1="7677" y1="39890" x2="9253" y2="47857"/>
                        <a14:foregroundMark x1="1737" y1="46978" x2="0" y2="47912"/>
                        <a14:foregroundMark x1="0" y1="99011" x2="7556" y2="99011"/>
                        <a14:foregroundMark x1="7596" y1="99011" x2="33091" y2="94451"/>
                        <a14:foregroundMark x1="33091" y1="94451" x2="40808" y2="94451"/>
                        <a14:foregroundMark x1="40808" y1="94451" x2="48808" y2="94011"/>
                        <a14:foregroundMark x1="48808" y1="94011" x2="79030" y2="95879"/>
                        <a14:foregroundMark x1="79030" y1="95879" x2="89899" y2="99231"/>
                      </a14:backgroundRemoval>
                    </a14:imgEffect>
                  </a14:imgLayer>
                </a14:imgProps>
              </a:ext>
              <a:ext uri="{28A0092B-C50C-407E-A947-70E740481C1C}"/>
            </a:extLst>
          </a:blip>
          <a:srcRect/>
          <a:stretch/>
        </p:blipFill>
        <p:spPr>
          <a:xfrm>
            <a:off x="0" y="670972"/>
            <a:ext cx="7231326" cy="5480410"/>
          </a:xfrm>
          <a:prstGeom prst="rect">
            <a:avLst/>
          </a:prstGeom>
        </p:spPr>
      </p:pic>
      <p:sp>
        <p:nvSpPr>
          <p:cNvPr id="217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218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5</a:t>
            </a:fld>
            <a:endParaRPr lang="zh-CN" altLang="en-US"/>
          </a:p>
        </p:txBody>
      </p:sp>
      <p:sp>
        <p:nvSpPr>
          <p:cNvPr id="219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l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220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r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5</a:t>
            </a:fld>
            <a:endParaRPr lang="zh-CN" altLang="en-US"/>
          </a:p>
        </p:txBody>
      </p:sp>
      <p:sp>
        <p:nvSpPr>
          <p:cNvPr id="221" name="矩形 17"/>
          <p:cNvSpPr/>
          <p:nvPr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22" name="文本框 18"/>
          <p:cNvSpPr txBox="true"/>
          <p:nvPr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bg>
      <p:bgPr>
        <a:solidFill>
          <a:schemeClr val="bg1"/>
        </a:solidFill>
        <a:effectLst/>
      </p:bgPr>
    </p:bg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reeform 5"/>
          <p:cNvSpPr/>
          <p:nvPr/>
        </p:nvSpPr>
        <p:spPr bwMode="auto">
          <a:xfrm>
            <a:off x="1343207" y="1993886"/>
            <a:ext cx="3153452" cy="1580837"/>
          </a:xfrm>
          <a:custGeom>
            <a:avLst/>
            <a:gdLst>
              <a:gd name="T0" fmla="*/ 0 w 554"/>
              <a:gd name="T1" fmla="*/ 277 h 277"/>
              <a:gd name="T2" fmla="*/ 277 w 554"/>
              <a:gd name="T3" fmla="*/ 0 h 277"/>
              <a:gd name="T4" fmla="*/ 554 w 554"/>
              <a:gd name="T5" fmla="*/ 277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277">
                <a:moveTo>
                  <a:pt x="0" y="277"/>
                </a:moveTo>
                <a:cubicBezTo>
                  <a:pt x="0" y="124"/>
                  <a:pt x="124" y="0"/>
                  <a:pt x="277" y="0"/>
                </a:cubicBezTo>
                <a:cubicBezTo>
                  <a:pt x="430" y="0"/>
                  <a:pt x="554" y="124"/>
                  <a:pt x="554" y="277"/>
                </a:cubicBezTo>
              </a:path>
            </a:pathLst>
          </a:custGeom>
          <a:noFill/>
          <a:ln w="38100" cap="flat">
            <a:solidFill>
              <a:srgbClr val="494A4D"/>
            </a:solidFill>
            <a:prstDash val="sysDash"/>
            <a:miter lim="800000"/>
            <a:headEnd/>
            <a:tailEnd/>
          </a:ln>
          <a:extLst>
            <a:ext uri="{909E8E84-426E-40DD-AFC4-6F175D3DCCD1}"/>
          </a:extLst>
        </p:spPr>
        <p:txBody>
          <a:bodyPr vert="horz" wrap="square" lIns="68580" tIns="34290" rIns="68580" bIns="34290" numCol="1" anchor="t" anchorCtr="false" compatLnSpc="true">
            <a:prstTxWarp prst="textNoShape">
              <a:avLst/>
            </a:prstTxWarp>
          </a:bodyPr>
          <a:lstStyle/>
          <a:p>
            <a:pPr marL="0" marR="0" lvl="0" indent="0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2400" b="false" i="false" u="none" strike="noStrike" kern="0" cap="none" spc="0" normalizeH="false" baseline="0" noProof="false" dirty="false">
              <a:ln>
                <a:noFill/>
              </a:ln>
              <a:solidFill>
                <a:srgbClr val="25282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5" name="Freeform 6"/>
          <p:cNvSpPr/>
          <p:nvPr/>
        </p:nvSpPr>
        <p:spPr bwMode="auto">
          <a:xfrm>
            <a:off x="4496659" y="3574721"/>
            <a:ext cx="3161670" cy="1580837"/>
          </a:xfrm>
          <a:custGeom>
            <a:avLst/>
            <a:gdLst>
              <a:gd name="T0" fmla="*/ 555 w 555"/>
              <a:gd name="T1" fmla="*/ 0 h 277"/>
              <a:gd name="T2" fmla="*/ 277 w 555"/>
              <a:gd name="T3" fmla="*/ 277 h 277"/>
              <a:gd name="T4" fmla="*/ 0 w 555"/>
              <a:gd name="T5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5" h="277">
                <a:moveTo>
                  <a:pt x="555" y="0"/>
                </a:moveTo>
                <a:cubicBezTo>
                  <a:pt x="555" y="153"/>
                  <a:pt x="431" y="277"/>
                  <a:pt x="277" y="277"/>
                </a:cubicBezTo>
                <a:cubicBezTo>
                  <a:pt x="124" y="277"/>
                  <a:pt x="0" y="153"/>
                  <a:pt x="0" y="0"/>
                </a:cubicBezTo>
              </a:path>
            </a:pathLst>
          </a:custGeom>
          <a:noFill/>
          <a:ln w="38100" cap="flat">
            <a:solidFill>
              <a:srgbClr val="A73A37"/>
            </a:solidFill>
            <a:prstDash val="sysDash"/>
            <a:miter lim="800000"/>
            <a:headEnd/>
            <a:tailEnd/>
          </a:ln>
          <a:extLst>
            <a:ext uri="{909E8E84-426E-40DD-AFC4-6F175D3DCCD1}"/>
          </a:extLst>
        </p:spPr>
        <p:txBody>
          <a:bodyPr vert="horz" wrap="square" lIns="68580" tIns="34290" rIns="68580" bIns="34290" numCol="1" anchor="t" anchorCtr="false" compatLnSpc="true">
            <a:prstTxWarp prst="textNoShape">
              <a:avLst/>
            </a:prstTxWarp>
          </a:bodyPr>
          <a:lstStyle/>
          <a:p>
            <a:pPr marL="0" marR="0" lvl="0" indent="0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2400" b="false" i="false" u="none" strike="noStrike" kern="0" cap="none" spc="0" normalizeH="false" baseline="0" noProof="false">
              <a:ln>
                <a:noFill/>
              </a:ln>
              <a:solidFill>
                <a:srgbClr val="25282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6" name="Freeform 7"/>
          <p:cNvSpPr/>
          <p:nvPr/>
        </p:nvSpPr>
        <p:spPr bwMode="auto">
          <a:xfrm>
            <a:off x="7658329" y="1993886"/>
            <a:ext cx="3153452" cy="1580837"/>
          </a:xfrm>
          <a:custGeom>
            <a:avLst/>
            <a:gdLst>
              <a:gd name="T0" fmla="*/ 0 w 554"/>
              <a:gd name="T1" fmla="*/ 277 h 277"/>
              <a:gd name="T2" fmla="*/ 277 w 554"/>
              <a:gd name="T3" fmla="*/ 0 h 277"/>
              <a:gd name="T4" fmla="*/ 554 w 554"/>
              <a:gd name="T5" fmla="*/ 277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277">
                <a:moveTo>
                  <a:pt x="0" y="277"/>
                </a:moveTo>
                <a:cubicBezTo>
                  <a:pt x="0" y="124"/>
                  <a:pt x="124" y="0"/>
                  <a:pt x="277" y="0"/>
                </a:cubicBezTo>
                <a:cubicBezTo>
                  <a:pt x="430" y="0"/>
                  <a:pt x="554" y="124"/>
                  <a:pt x="554" y="277"/>
                </a:cubicBezTo>
              </a:path>
            </a:pathLst>
          </a:custGeom>
          <a:noFill/>
          <a:ln w="38100" cap="flat">
            <a:solidFill>
              <a:srgbClr val="494A4D"/>
            </a:solidFill>
            <a:prstDash val="sysDash"/>
            <a:miter lim="800000"/>
            <a:headEnd/>
            <a:tailEnd/>
          </a:ln>
          <a:extLst>
            <a:ext uri="{909E8E84-426E-40DD-AFC4-6F175D3DCCD1}"/>
          </a:extLst>
        </p:spPr>
        <p:txBody>
          <a:bodyPr vert="horz" wrap="square" lIns="68580" tIns="34290" rIns="68580" bIns="34290" numCol="1" anchor="t" anchorCtr="false" compatLnSpc="true">
            <a:prstTxWarp prst="textNoShape">
              <a:avLst/>
            </a:prstTxWarp>
          </a:bodyPr>
          <a:lstStyle/>
          <a:p>
            <a:pPr marL="0" marR="0" lvl="0" indent="0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2400" b="false" i="false" u="none" strike="noStrike" kern="0" cap="none" spc="0" normalizeH="false" baseline="0" noProof="false">
              <a:ln>
                <a:noFill/>
              </a:ln>
              <a:solidFill>
                <a:srgbClr val="25282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7" name="Freeform 8"/>
          <p:cNvSpPr/>
          <p:nvPr/>
        </p:nvSpPr>
        <p:spPr bwMode="auto">
          <a:xfrm>
            <a:off x="1636362" y="2289778"/>
            <a:ext cx="2567145" cy="1284944"/>
          </a:xfrm>
          <a:custGeom>
            <a:avLst/>
            <a:gdLst>
              <a:gd name="T0" fmla="*/ 0 w 451"/>
              <a:gd name="T1" fmla="*/ 225 h 225"/>
              <a:gd name="T2" fmla="*/ 225 w 451"/>
              <a:gd name="T3" fmla="*/ 0 h 225"/>
              <a:gd name="T4" fmla="*/ 451 w 451"/>
              <a:gd name="T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5">
                <a:moveTo>
                  <a:pt x="0" y="225"/>
                </a:moveTo>
                <a:cubicBezTo>
                  <a:pt x="0" y="101"/>
                  <a:pt x="101" y="0"/>
                  <a:pt x="225" y="0"/>
                </a:cubicBezTo>
                <a:cubicBezTo>
                  <a:pt x="350" y="0"/>
                  <a:pt x="451" y="101"/>
                  <a:pt x="451" y="225"/>
                </a:cubicBezTo>
              </a:path>
            </a:pathLst>
          </a:custGeom>
          <a:blipFill dpi="0" rotWithShape="true">
            <a:blip r:embed="rId2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false" compatLnSpc="true">
            <a:prstTxWarp prst="textNoShape">
              <a:avLst/>
            </a:prstTxWarp>
          </a:bodyPr>
          <a:lstStyle/>
          <a:p>
            <a:pPr marL="0" marR="0" lvl="0" indent="0" algn="ctr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4400" b="false" i="false" u="none" strike="noStrike" kern="0" cap="none" spc="0" normalizeH="false" baseline="0" noProof="false" dirty="false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8" name="Freeform 9"/>
          <p:cNvSpPr/>
          <p:nvPr/>
        </p:nvSpPr>
        <p:spPr bwMode="auto">
          <a:xfrm>
            <a:off x="7951484" y="2289778"/>
            <a:ext cx="2567145" cy="1284944"/>
          </a:xfrm>
          <a:custGeom>
            <a:avLst/>
            <a:gdLst>
              <a:gd name="T0" fmla="*/ 0 w 451"/>
              <a:gd name="T1" fmla="*/ 225 h 225"/>
              <a:gd name="T2" fmla="*/ 226 w 451"/>
              <a:gd name="T3" fmla="*/ 0 h 225"/>
              <a:gd name="T4" fmla="*/ 451 w 451"/>
              <a:gd name="T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5">
                <a:moveTo>
                  <a:pt x="0" y="225"/>
                </a:moveTo>
                <a:cubicBezTo>
                  <a:pt x="0" y="101"/>
                  <a:pt x="101" y="0"/>
                  <a:pt x="226" y="0"/>
                </a:cubicBezTo>
                <a:cubicBezTo>
                  <a:pt x="350" y="0"/>
                  <a:pt x="451" y="101"/>
                  <a:pt x="451" y="225"/>
                </a:cubicBezTo>
              </a:path>
            </a:pathLst>
          </a:custGeom>
          <a:blipFill>
            <a:blip r:embed="rId2"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false" compatLnSpc="true">
            <a:prstTxWarp prst="textNoShape">
              <a:avLst/>
            </a:prstTxWarp>
          </a:bodyPr>
          <a:lstStyle/>
          <a:p>
            <a:pPr marL="0" marR="0" lvl="0" indent="0" algn="ctr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4400" b="false" i="false" u="none" strike="noStrike" kern="0" cap="none" spc="0" normalizeH="false" baseline="0" noProof="false" dirty="false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9" name="Freeform 10"/>
          <p:cNvSpPr/>
          <p:nvPr/>
        </p:nvSpPr>
        <p:spPr bwMode="auto">
          <a:xfrm>
            <a:off x="4792552" y="3574722"/>
            <a:ext cx="2569884" cy="1290423"/>
          </a:xfrm>
          <a:custGeom>
            <a:avLst/>
            <a:gdLst>
              <a:gd name="T0" fmla="*/ 451 w 451"/>
              <a:gd name="T1" fmla="*/ 0 h 226"/>
              <a:gd name="T2" fmla="*/ 225 w 451"/>
              <a:gd name="T3" fmla="*/ 226 h 226"/>
              <a:gd name="T4" fmla="*/ 0 w 451"/>
              <a:gd name="T5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6">
                <a:moveTo>
                  <a:pt x="451" y="0"/>
                </a:moveTo>
                <a:cubicBezTo>
                  <a:pt x="451" y="125"/>
                  <a:pt x="350" y="226"/>
                  <a:pt x="225" y="226"/>
                </a:cubicBezTo>
                <a:cubicBezTo>
                  <a:pt x="101" y="226"/>
                  <a:pt x="0" y="125"/>
                  <a:pt x="0" y="0"/>
                </a:cubicBezTo>
              </a:path>
            </a:pathLst>
          </a:custGeom>
          <a:blipFill dpi="0" rotWithShape="true">
            <a:blip r:embed="rId3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vert="horz" wrap="square" lIns="0" tIns="0" rIns="0" bIns="81000" numCol="1" anchor="ctr" anchorCtr="false" compatLnSpc="true">
            <a:prstTxWarp prst="textNoShape">
              <a:avLst/>
            </a:prstTxWarp>
          </a:bodyPr>
          <a:lstStyle/>
          <a:p>
            <a:pPr marL="0" marR="0" lvl="0" indent="0" algn="ctr" defTabSz="685800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false" lang="zh-CN" altLang="en-US" sz="4400" b="false" i="false" u="none" strike="noStrike" kern="0" cap="none" spc="0" normalizeH="false" baseline="0" noProof="false" dirty="false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0" name="文本框 33"/>
          <p:cNvSpPr txBox="true"/>
          <p:nvPr/>
        </p:nvSpPr>
        <p:spPr>
          <a:xfrm>
            <a:off x="1885729" y="349432"/>
            <a:ext cx="3454400" cy="5270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06-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其它事项</a:t>
            </a:r>
            <a:endParaRPr/>
          </a:p>
        </p:txBody>
      </p:sp>
      <p:grpSp>
        <p:nvGrpSpPr>
          <p:cNvPr id="231" name="Group 21"/>
          <p:cNvGrpSpPr/>
          <p:nvPr/>
        </p:nvGrpSpPr>
        <p:grpSpPr>
          <a:xfrm>
            <a:off x="2593930" y="2700512"/>
            <a:ext cx="652006" cy="582807"/>
            <a:chOff x="654724" y="1637314"/>
            <a:chExt cx="1229523" cy="1099028"/>
          </a:xfrm>
          <a:solidFill>
            <a:schemeClr val="bg1"/>
          </a:solidFill>
        </p:grpSpPr>
        <p:sp>
          <p:nvSpPr>
            <p:cNvPr id="232" name="Freeform 94"/>
            <p:cNvSpPr/>
            <p:nvPr/>
          </p:nvSpPr>
          <p:spPr bwMode="auto">
            <a:xfrm>
              <a:off x="1022259" y="1825274"/>
              <a:ext cx="452541" cy="328032"/>
            </a:xfrm>
            <a:custGeom>
              <a:avLst/>
              <a:gdLst/>
              <a:ahLst/>
              <a:cxnLst>
                <a:cxn ang="0">
                  <a:pos x="241" y="389"/>
                </a:cxn>
                <a:cxn ang="0">
                  <a:pos x="410" y="422"/>
                </a:cxn>
                <a:cxn ang="0">
                  <a:pos x="517" y="385"/>
                </a:cxn>
                <a:cxn ang="0">
                  <a:pos x="626" y="183"/>
                </a:cxn>
                <a:cxn ang="0">
                  <a:pos x="473" y="18"/>
                </a:cxn>
                <a:cxn ang="0">
                  <a:pos x="305" y="99"/>
                </a:cxn>
                <a:cxn ang="0">
                  <a:pos x="286" y="112"/>
                </a:cxn>
                <a:cxn ang="0">
                  <a:pos x="265" y="102"/>
                </a:cxn>
                <a:cxn ang="0">
                  <a:pos x="115" y="81"/>
                </a:cxn>
                <a:cxn ang="0">
                  <a:pos x="0" y="197"/>
                </a:cxn>
                <a:cxn ang="0">
                  <a:pos x="15" y="207"/>
                </a:cxn>
                <a:cxn ang="0">
                  <a:pos x="144" y="456"/>
                </a:cxn>
                <a:cxn ang="0">
                  <a:pos x="241" y="389"/>
                </a:cxn>
              </a:cxnLst>
              <a:rect l="0" t="0" r="r" b="b"/>
              <a:pathLst>
                <a:path w="630" h="456">
                  <a:moveTo>
                    <a:pt x="241" y="389"/>
                  </a:moveTo>
                  <a:cubicBezTo>
                    <a:pt x="322" y="372"/>
                    <a:pt x="383" y="404"/>
                    <a:pt x="410" y="422"/>
                  </a:cubicBezTo>
                  <a:cubicBezTo>
                    <a:pt x="430" y="411"/>
                    <a:pt x="469" y="392"/>
                    <a:pt x="517" y="385"/>
                  </a:cubicBezTo>
                  <a:cubicBezTo>
                    <a:pt x="518" y="326"/>
                    <a:pt x="543" y="229"/>
                    <a:pt x="626" y="183"/>
                  </a:cubicBezTo>
                  <a:cubicBezTo>
                    <a:pt x="630" y="140"/>
                    <a:pt x="596" y="38"/>
                    <a:pt x="473" y="18"/>
                  </a:cubicBezTo>
                  <a:cubicBezTo>
                    <a:pt x="360" y="0"/>
                    <a:pt x="308" y="95"/>
                    <a:pt x="305" y="99"/>
                  </a:cubicBezTo>
                  <a:cubicBezTo>
                    <a:pt x="302" y="106"/>
                    <a:pt x="294" y="111"/>
                    <a:pt x="286" y="112"/>
                  </a:cubicBezTo>
                  <a:cubicBezTo>
                    <a:pt x="278" y="112"/>
                    <a:pt x="270" y="109"/>
                    <a:pt x="265" y="102"/>
                  </a:cubicBezTo>
                  <a:cubicBezTo>
                    <a:pt x="263" y="100"/>
                    <a:pt x="226" y="54"/>
                    <a:pt x="115" y="81"/>
                  </a:cubicBezTo>
                  <a:cubicBezTo>
                    <a:pt x="23" y="102"/>
                    <a:pt x="4" y="172"/>
                    <a:pt x="0" y="197"/>
                  </a:cubicBezTo>
                  <a:cubicBezTo>
                    <a:pt x="5" y="200"/>
                    <a:pt x="10" y="203"/>
                    <a:pt x="15" y="207"/>
                  </a:cubicBezTo>
                  <a:cubicBezTo>
                    <a:pt x="108" y="274"/>
                    <a:pt x="136" y="382"/>
                    <a:pt x="144" y="456"/>
                  </a:cubicBezTo>
                  <a:cubicBezTo>
                    <a:pt x="163" y="426"/>
                    <a:pt x="194" y="398"/>
                    <a:pt x="241" y="38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false" compatLnSpc="true">
              <a:prstTxWarp prst="textNoShape">
                <a:avLst/>
              </a:prstTxWarp>
            </a:bodyPr>
            <a:lstStyle/>
            <a:p>
              <a:pPr/>
              <a:endParaRPr 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33" name="Freeform 95"/>
            <p:cNvSpPr/>
            <p:nvPr/>
          </p:nvSpPr>
          <p:spPr bwMode="auto">
            <a:xfrm>
              <a:off x="654724" y="1637314"/>
              <a:ext cx="1229523" cy="1099028"/>
            </a:xfrm>
            <a:custGeom>
              <a:avLst/>
              <a:gdLst/>
              <a:ahLst/>
              <a:cxnLst>
                <a:cxn ang="0">
                  <a:pos x="1586" y="533"/>
                </a:cxn>
                <a:cxn ang="0">
                  <a:pos x="1180" y="215"/>
                </a:cxn>
                <a:cxn ang="0">
                  <a:pos x="327" y="309"/>
                </a:cxn>
                <a:cxn ang="0">
                  <a:pos x="446" y="934"/>
                </a:cxn>
                <a:cxn ang="0">
                  <a:pos x="498" y="508"/>
                </a:cxn>
                <a:cxn ang="0">
                  <a:pos x="264" y="643"/>
                </a:cxn>
                <a:cxn ang="0">
                  <a:pos x="415" y="697"/>
                </a:cxn>
                <a:cxn ang="0">
                  <a:pos x="434" y="741"/>
                </a:cxn>
                <a:cxn ang="0">
                  <a:pos x="219" y="660"/>
                </a:cxn>
                <a:cxn ang="0">
                  <a:pos x="466" y="438"/>
                </a:cxn>
                <a:cxn ang="0">
                  <a:pos x="790" y="314"/>
                </a:cxn>
                <a:cxn ang="0">
                  <a:pos x="1145" y="323"/>
                </a:cxn>
                <a:cxn ang="0">
                  <a:pos x="1449" y="496"/>
                </a:cxn>
                <a:cxn ang="0">
                  <a:pos x="1556" y="882"/>
                </a:cxn>
                <a:cxn ang="0">
                  <a:pos x="1272" y="974"/>
                </a:cxn>
                <a:cxn ang="0">
                  <a:pos x="807" y="1047"/>
                </a:cxn>
                <a:cxn ang="0">
                  <a:pos x="717" y="974"/>
                </a:cxn>
                <a:cxn ang="0">
                  <a:pos x="760" y="954"/>
                </a:cxn>
                <a:cxn ang="0">
                  <a:pos x="942" y="931"/>
                </a:cxn>
                <a:cxn ang="0">
                  <a:pos x="1454" y="953"/>
                </a:cxn>
                <a:cxn ang="0">
                  <a:pos x="1460" y="727"/>
                </a:cxn>
                <a:cxn ang="0">
                  <a:pos x="1415" y="530"/>
                </a:cxn>
                <a:cxn ang="0">
                  <a:pos x="1076" y="644"/>
                </a:cxn>
                <a:cxn ang="0">
                  <a:pos x="1264" y="785"/>
                </a:cxn>
                <a:cxn ang="0">
                  <a:pos x="934" y="733"/>
                </a:cxn>
                <a:cxn ang="0">
                  <a:pos x="762" y="698"/>
                </a:cxn>
                <a:cxn ang="0">
                  <a:pos x="649" y="831"/>
                </a:cxn>
                <a:cxn ang="0">
                  <a:pos x="467" y="1053"/>
                </a:cxn>
                <a:cxn ang="0">
                  <a:pos x="817" y="1278"/>
                </a:cxn>
                <a:cxn ang="0">
                  <a:pos x="1161" y="1148"/>
                </a:cxn>
                <a:cxn ang="0">
                  <a:pos x="1107" y="1079"/>
                </a:cxn>
                <a:cxn ang="0">
                  <a:pos x="1206" y="1132"/>
                </a:cxn>
                <a:cxn ang="0">
                  <a:pos x="1176" y="1277"/>
                </a:cxn>
                <a:cxn ang="0">
                  <a:pos x="837" y="1335"/>
                </a:cxn>
                <a:cxn ang="0">
                  <a:pos x="1340" y="1413"/>
                </a:cxn>
                <a:cxn ang="0">
                  <a:pos x="1704" y="806"/>
                </a:cxn>
              </a:cxnLst>
              <a:rect l="0" t="0" r="r" b="b"/>
              <a:pathLst>
                <a:path w="1711" h="1531">
                  <a:moveTo>
                    <a:pt x="1704" y="806"/>
                  </a:moveTo>
                  <a:cubicBezTo>
                    <a:pt x="1698" y="609"/>
                    <a:pt x="1586" y="533"/>
                    <a:pt x="1586" y="533"/>
                  </a:cubicBezTo>
                  <a:cubicBezTo>
                    <a:pt x="1586" y="533"/>
                    <a:pt x="1573" y="438"/>
                    <a:pt x="1486" y="336"/>
                  </a:cubicBezTo>
                  <a:cubicBezTo>
                    <a:pt x="1352" y="188"/>
                    <a:pt x="1180" y="215"/>
                    <a:pt x="1180" y="215"/>
                  </a:cubicBezTo>
                  <a:cubicBezTo>
                    <a:pt x="959" y="0"/>
                    <a:pt x="732" y="165"/>
                    <a:pt x="732" y="165"/>
                  </a:cubicBezTo>
                  <a:cubicBezTo>
                    <a:pt x="417" y="62"/>
                    <a:pt x="327" y="309"/>
                    <a:pt x="327" y="309"/>
                  </a:cubicBezTo>
                  <a:cubicBezTo>
                    <a:pt x="147" y="328"/>
                    <a:pt x="0" y="540"/>
                    <a:pt x="132" y="766"/>
                  </a:cubicBezTo>
                  <a:cubicBezTo>
                    <a:pt x="233" y="940"/>
                    <a:pt x="382" y="942"/>
                    <a:pt x="446" y="934"/>
                  </a:cubicBezTo>
                  <a:cubicBezTo>
                    <a:pt x="466" y="879"/>
                    <a:pt x="511" y="818"/>
                    <a:pt x="608" y="791"/>
                  </a:cubicBezTo>
                  <a:cubicBezTo>
                    <a:pt x="609" y="782"/>
                    <a:pt x="621" y="597"/>
                    <a:pt x="498" y="508"/>
                  </a:cubicBezTo>
                  <a:cubicBezTo>
                    <a:pt x="424" y="455"/>
                    <a:pt x="342" y="468"/>
                    <a:pt x="297" y="503"/>
                  </a:cubicBezTo>
                  <a:cubicBezTo>
                    <a:pt x="254" y="536"/>
                    <a:pt x="242" y="587"/>
                    <a:pt x="264" y="643"/>
                  </a:cubicBezTo>
                  <a:cubicBezTo>
                    <a:pt x="275" y="671"/>
                    <a:pt x="292" y="690"/>
                    <a:pt x="316" y="700"/>
                  </a:cubicBezTo>
                  <a:cubicBezTo>
                    <a:pt x="361" y="719"/>
                    <a:pt x="415" y="697"/>
                    <a:pt x="415" y="697"/>
                  </a:cubicBezTo>
                  <a:cubicBezTo>
                    <a:pt x="427" y="692"/>
                    <a:pt x="441" y="697"/>
                    <a:pt x="447" y="710"/>
                  </a:cubicBezTo>
                  <a:cubicBezTo>
                    <a:pt x="452" y="722"/>
                    <a:pt x="446" y="736"/>
                    <a:pt x="434" y="741"/>
                  </a:cubicBezTo>
                  <a:cubicBezTo>
                    <a:pt x="431" y="742"/>
                    <a:pt x="361" y="771"/>
                    <a:pt x="297" y="744"/>
                  </a:cubicBezTo>
                  <a:cubicBezTo>
                    <a:pt x="262" y="730"/>
                    <a:pt x="235" y="701"/>
                    <a:pt x="219" y="660"/>
                  </a:cubicBezTo>
                  <a:cubicBezTo>
                    <a:pt x="189" y="584"/>
                    <a:pt x="208" y="511"/>
                    <a:pt x="268" y="465"/>
                  </a:cubicBezTo>
                  <a:cubicBezTo>
                    <a:pt x="323" y="422"/>
                    <a:pt x="398" y="413"/>
                    <a:pt x="466" y="438"/>
                  </a:cubicBezTo>
                  <a:cubicBezTo>
                    <a:pt x="478" y="387"/>
                    <a:pt x="518" y="319"/>
                    <a:pt x="614" y="296"/>
                  </a:cubicBezTo>
                  <a:cubicBezTo>
                    <a:pt x="707" y="274"/>
                    <a:pt x="762" y="295"/>
                    <a:pt x="790" y="314"/>
                  </a:cubicBezTo>
                  <a:cubicBezTo>
                    <a:pt x="824" y="270"/>
                    <a:pt x="893" y="217"/>
                    <a:pt x="992" y="233"/>
                  </a:cubicBezTo>
                  <a:cubicBezTo>
                    <a:pt x="1074" y="246"/>
                    <a:pt x="1121" y="289"/>
                    <a:pt x="1145" y="323"/>
                  </a:cubicBezTo>
                  <a:cubicBezTo>
                    <a:pt x="1168" y="355"/>
                    <a:pt x="1182" y="392"/>
                    <a:pt x="1185" y="426"/>
                  </a:cubicBezTo>
                  <a:cubicBezTo>
                    <a:pt x="1278" y="403"/>
                    <a:pt x="1386" y="432"/>
                    <a:pt x="1449" y="496"/>
                  </a:cubicBezTo>
                  <a:cubicBezTo>
                    <a:pt x="1501" y="549"/>
                    <a:pt x="1519" y="621"/>
                    <a:pt x="1500" y="699"/>
                  </a:cubicBezTo>
                  <a:cubicBezTo>
                    <a:pt x="1524" y="723"/>
                    <a:pt x="1570" y="782"/>
                    <a:pt x="1556" y="882"/>
                  </a:cubicBezTo>
                  <a:cubicBezTo>
                    <a:pt x="1549" y="935"/>
                    <a:pt x="1520" y="976"/>
                    <a:pt x="1474" y="997"/>
                  </a:cubicBezTo>
                  <a:cubicBezTo>
                    <a:pt x="1416" y="1024"/>
                    <a:pt x="1336" y="1015"/>
                    <a:pt x="1272" y="974"/>
                  </a:cubicBezTo>
                  <a:cubicBezTo>
                    <a:pt x="1180" y="916"/>
                    <a:pt x="1038" y="913"/>
                    <a:pt x="972" y="968"/>
                  </a:cubicBezTo>
                  <a:cubicBezTo>
                    <a:pt x="922" y="1010"/>
                    <a:pt x="863" y="1052"/>
                    <a:pt x="807" y="1047"/>
                  </a:cubicBezTo>
                  <a:cubicBezTo>
                    <a:pt x="803" y="1047"/>
                    <a:pt x="799" y="1046"/>
                    <a:pt x="794" y="1045"/>
                  </a:cubicBezTo>
                  <a:cubicBezTo>
                    <a:pt x="762" y="1038"/>
                    <a:pt x="735" y="1014"/>
                    <a:pt x="717" y="974"/>
                  </a:cubicBezTo>
                  <a:cubicBezTo>
                    <a:pt x="711" y="962"/>
                    <a:pt x="716" y="948"/>
                    <a:pt x="728" y="942"/>
                  </a:cubicBezTo>
                  <a:cubicBezTo>
                    <a:pt x="740" y="937"/>
                    <a:pt x="754" y="942"/>
                    <a:pt x="760" y="954"/>
                  </a:cubicBezTo>
                  <a:cubicBezTo>
                    <a:pt x="772" y="980"/>
                    <a:pt x="787" y="994"/>
                    <a:pt x="805" y="998"/>
                  </a:cubicBezTo>
                  <a:cubicBezTo>
                    <a:pt x="844" y="1007"/>
                    <a:pt x="902" y="964"/>
                    <a:pt x="942" y="931"/>
                  </a:cubicBezTo>
                  <a:cubicBezTo>
                    <a:pt x="1024" y="862"/>
                    <a:pt x="1187" y="864"/>
                    <a:pt x="1297" y="934"/>
                  </a:cubicBezTo>
                  <a:cubicBezTo>
                    <a:pt x="1348" y="966"/>
                    <a:pt x="1410" y="974"/>
                    <a:pt x="1454" y="953"/>
                  </a:cubicBezTo>
                  <a:cubicBezTo>
                    <a:pt x="1485" y="939"/>
                    <a:pt x="1504" y="912"/>
                    <a:pt x="1509" y="876"/>
                  </a:cubicBezTo>
                  <a:cubicBezTo>
                    <a:pt x="1523" y="774"/>
                    <a:pt x="1460" y="728"/>
                    <a:pt x="1460" y="727"/>
                  </a:cubicBezTo>
                  <a:cubicBezTo>
                    <a:pt x="1451" y="721"/>
                    <a:pt x="1448" y="711"/>
                    <a:pt x="1450" y="701"/>
                  </a:cubicBezTo>
                  <a:cubicBezTo>
                    <a:pt x="1470" y="633"/>
                    <a:pt x="1458" y="574"/>
                    <a:pt x="1415" y="530"/>
                  </a:cubicBezTo>
                  <a:cubicBezTo>
                    <a:pt x="1363" y="476"/>
                    <a:pt x="1272" y="453"/>
                    <a:pt x="1195" y="473"/>
                  </a:cubicBezTo>
                  <a:cubicBezTo>
                    <a:pt x="1093" y="499"/>
                    <a:pt x="1078" y="609"/>
                    <a:pt x="1076" y="644"/>
                  </a:cubicBezTo>
                  <a:cubicBezTo>
                    <a:pt x="1136" y="647"/>
                    <a:pt x="1204" y="674"/>
                    <a:pt x="1267" y="751"/>
                  </a:cubicBezTo>
                  <a:cubicBezTo>
                    <a:pt x="1275" y="762"/>
                    <a:pt x="1274" y="777"/>
                    <a:pt x="1264" y="785"/>
                  </a:cubicBezTo>
                  <a:cubicBezTo>
                    <a:pt x="1253" y="794"/>
                    <a:pt x="1238" y="792"/>
                    <a:pt x="1230" y="782"/>
                  </a:cubicBezTo>
                  <a:cubicBezTo>
                    <a:pt x="1095" y="617"/>
                    <a:pt x="941" y="728"/>
                    <a:pt x="934" y="733"/>
                  </a:cubicBezTo>
                  <a:cubicBezTo>
                    <a:pt x="925" y="740"/>
                    <a:pt x="912" y="739"/>
                    <a:pt x="904" y="732"/>
                  </a:cubicBezTo>
                  <a:cubicBezTo>
                    <a:pt x="902" y="730"/>
                    <a:pt x="845" y="681"/>
                    <a:pt x="762" y="698"/>
                  </a:cubicBezTo>
                  <a:cubicBezTo>
                    <a:pt x="683" y="714"/>
                    <a:pt x="669" y="810"/>
                    <a:pt x="669" y="811"/>
                  </a:cubicBezTo>
                  <a:cubicBezTo>
                    <a:pt x="667" y="821"/>
                    <a:pt x="659" y="829"/>
                    <a:pt x="649" y="831"/>
                  </a:cubicBezTo>
                  <a:cubicBezTo>
                    <a:pt x="466" y="864"/>
                    <a:pt x="476" y="1025"/>
                    <a:pt x="476" y="1032"/>
                  </a:cubicBezTo>
                  <a:cubicBezTo>
                    <a:pt x="477" y="1040"/>
                    <a:pt x="473" y="1048"/>
                    <a:pt x="467" y="1053"/>
                  </a:cubicBezTo>
                  <a:cubicBezTo>
                    <a:pt x="495" y="1292"/>
                    <a:pt x="815" y="1270"/>
                    <a:pt x="815" y="1270"/>
                  </a:cubicBezTo>
                  <a:cubicBezTo>
                    <a:pt x="816" y="1273"/>
                    <a:pt x="816" y="1276"/>
                    <a:pt x="817" y="1278"/>
                  </a:cubicBezTo>
                  <a:cubicBezTo>
                    <a:pt x="826" y="1282"/>
                    <a:pt x="1041" y="1363"/>
                    <a:pt x="1138" y="1248"/>
                  </a:cubicBezTo>
                  <a:cubicBezTo>
                    <a:pt x="1162" y="1208"/>
                    <a:pt x="1170" y="1174"/>
                    <a:pt x="1161" y="1148"/>
                  </a:cubicBezTo>
                  <a:cubicBezTo>
                    <a:pt x="1151" y="1120"/>
                    <a:pt x="1122" y="1110"/>
                    <a:pt x="1122" y="1110"/>
                  </a:cubicBezTo>
                  <a:cubicBezTo>
                    <a:pt x="1109" y="1106"/>
                    <a:pt x="1103" y="1092"/>
                    <a:pt x="1107" y="1079"/>
                  </a:cubicBezTo>
                  <a:cubicBezTo>
                    <a:pt x="1111" y="1067"/>
                    <a:pt x="1125" y="1060"/>
                    <a:pt x="1138" y="1064"/>
                  </a:cubicBezTo>
                  <a:cubicBezTo>
                    <a:pt x="1140" y="1065"/>
                    <a:pt x="1188" y="1082"/>
                    <a:pt x="1206" y="1132"/>
                  </a:cubicBezTo>
                  <a:cubicBezTo>
                    <a:pt x="1221" y="1172"/>
                    <a:pt x="1211" y="1220"/>
                    <a:pt x="1178" y="1274"/>
                  </a:cubicBezTo>
                  <a:cubicBezTo>
                    <a:pt x="1177" y="1275"/>
                    <a:pt x="1177" y="1276"/>
                    <a:pt x="1176" y="1277"/>
                  </a:cubicBezTo>
                  <a:cubicBezTo>
                    <a:pt x="1116" y="1350"/>
                    <a:pt x="1024" y="1363"/>
                    <a:pt x="946" y="1356"/>
                  </a:cubicBezTo>
                  <a:cubicBezTo>
                    <a:pt x="903" y="1353"/>
                    <a:pt x="864" y="1343"/>
                    <a:pt x="837" y="1335"/>
                  </a:cubicBezTo>
                  <a:cubicBezTo>
                    <a:pt x="893" y="1460"/>
                    <a:pt x="1019" y="1517"/>
                    <a:pt x="1153" y="1523"/>
                  </a:cubicBezTo>
                  <a:cubicBezTo>
                    <a:pt x="1310" y="1531"/>
                    <a:pt x="1340" y="1413"/>
                    <a:pt x="1340" y="1413"/>
                  </a:cubicBezTo>
                  <a:cubicBezTo>
                    <a:pt x="1551" y="1329"/>
                    <a:pt x="1506" y="1116"/>
                    <a:pt x="1506" y="1116"/>
                  </a:cubicBezTo>
                  <a:cubicBezTo>
                    <a:pt x="1594" y="1103"/>
                    <a:pt x="1711" y="1004"/>
                    <a:pt x="1704" y="8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false" compatLnSpc="true">
              <a:prstTxWarp prst="textNoShape">
                <a:avLst/>
              </a:prstTxWarp>
            </a:bodyPr>
            <a:lstStyle/>
            <a:p>
              <a:pPr/>
              <a:endParaRPr 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4" name="Freeform 11"/>
          <p:cNvSpPr>
            <a:spLocks noEditPoints="true"/>
          </p:cNvSpPr>
          <p:nvPr/>
        </p:nvSpPr>
        <p:spPr bwMode="auto">
          <a:xfrm>
            <a:off x="5805592" y="3966208"/>
            <a:ext cx="580816" cy="381460"/>
          </a:xfrm>
          <a:custGeom>
            <a:avLst/>
            <a:gdLst/>
            <a:ahLst/>
            <a:cxnLst>
              <a:cxn ang="0">
                <a:pos x="82" y="26"/>
              </a:cxn>
              <a:cxn ang="0">
                <a:pos x="0" y="67"/>
              </a:cxn>
              <a:cxn ang="0">
                <a:pos x="82" y="108"/>
              </a:cxn>
              <a:cxn ang="0">
                <a:pos x="164" y="67"/>
              </a:cxn>
              <a:cxn ang="0">
                <a:pos x="82" y="26"/>
              </a:cxn>
              <a:cxn ang="0">
                <a:pos x="72" y="47"/>
              </a:cxn>
              <a:cxn ang="0">
                <a:pos x="82" y="57"/>
              </a:cxn>
              <a:cxn ang="0">
                <a:pos x="72" y="67"/>
              </a:cxn>
              <a:cxn ang="0">
                <a:pos x="62" y="57"/>
              </a:cxn>
              <a:cxn ang="0">
                <a:pos x="72" y="47"/>
              </a:cxn>
              <a:cxn ang="0">
                <a:pos x="124" y="88"/>
              </a:cxn>
              <a:cxn ang="0">
                <a:pos x="104" y="95"/>
              </a:cxn>
              <a:cxn ang="0">
                <a:pos x="82" y="98"/>
              </a:cxn>
              <a:cxn ang="0">
                <a:pos x="60" y="95"/>
              </a:cxn>
              <a:cxn ang="0">
                <a:pos x="40" y="88"/>
              </a:cxn>
              <a:cxn ang="0">
                <a:pos x="13" y="67"/>
              </a:cxn>
              <a:cxn ang="0">
                <a:pos x="40" y="46"/>
              </a:cxn>
              <a:cxn ang="0">
                <a:pos x="56" y="40"/>
              </a:cxn>
              <a:cxn ang="0">
                <a:pos x="51" y="57"/>
              </a:cxn>
              <a:cxn ang="0">
                <a:pos x="82" y="88"/>
              </a:cxn>
              <a:cxn ang="0">
                <a:pos x="113" y="57"/>
              </a:cxn>
              <a:cxn ang="0">
                <a:pos x="108" y="40"/>
              </a:cxn>
              <a:cxn ang="0">
                <a:pos x="124" y="46"/>
              </a:cxn>
              <a:cxn ang="0">
                <a:pos x="151" y="67"/>
              </a:cxn>
              <a:cxn ang="0">
                <a:pos x="124" y="88"/>
              </a:cxn>
              <a:cxn ang="0">
                <a:pos x="138" y="14"/>
              </a:cxn>
              <a:cxn ang="0">
                <a:pos x="82" y="0"/>
              </a:cxn>
              <a:cxn ang="0">
                <a:pos x="26" y="14"/>
              </a:cxn>
              <a:cxn ang="0">
                <a:pos x="0" y="32"/>
              </a:cxn>
              <a:cxn ang="0">
                <a:pos x="0" y="49"/>
              </a:cxn>
              <a:cxn ang="0">
                <a:pos x="31" y="26"/>
              </a:cxn>
              <a:cxn ang="0">
                <a:pos x="82" y="14"/>
              </a:cxn>
              <a:cxn ang="0">
                <a:pos x="133" y="26"/>
              </a:cxn>
              <a:cxn ang="0">
                <a:pos x="164" y="49"/>
              </a:cxn>
              <a:cxn ang="0">
                <a:pos x="164" y="32"/>
              </a:cxn>
              <a:cxn ang="0">
                <a:pos x="138" y="14"/>
              </a:cxn>
            </a:cxnLst>
            <a:rect l="0" t="0" r="r" b="b"/>
            <a:pathLst>
              <a:path w="164" h="108">
                <a:moveTo>
                  <a:pt x="82" y="26"/>
                </a:moveTo>
                <a:cubicBezTo>
                  <a:pt x="49" y="26"/>
                  <a:pt x="19" y="42"/>
                  <a:pt x="0" y="67"/>
                </a:cubicBezTo>
                <a:cubicBezTo>
                  <a:pt x="19" y="92"/>
                  <a:pt x="49" y="108"/>
                  <a:pt x="82" y="108"/>
                </a:cubicBezTo>
                <a:cubicBezTo>
                  <a:pt x="116" y="108"/>
                  <a:pt x="145" y="92"/>
                  <a:pt x="164" y="67"/>
                </a:cubicBezTo>
                <a:cubicBezTo>
                  <a:pt x="145" y="42"/>
                  <a:pt x="116" y="26"/>
                  <a:pt x="82" y="26"/>
                </a:cubicBezTo>
                <a:moveTo>
                  <a:pt x="72" y="47"/>
                </a:moveTo>
                <a:cubicBezTo>
                  <a:pt x="77" y="47"/>
                  <a:pt x="82" y="51"/>
                  <a:pt x="82" y="57"/>
                </a:cubicBezTo>
                <a:cubicBezTo>
                  <a:pt x="82" y="63"/>
                  <a:pt x="77" y="67"/>
                  <a:pt x="72" y="67"/>
                </a:cubicBezTo>
                <a:cubicBezTo>
                  <a:pt x="66" y="67"/>
                  <a:pt x="62" y="63"/>
                  <a:pt x="62" y="57"/>
                </a:cubicBezTo>
                <a:cubicBezTo>
                  <a:pt x="62" y="51"/>
                  <a:pt x="66" y="47"/>
                  <a:pt x="72" y="47"/>
                </a:cubicBezTo>
                <a:moveTo>
                  <a:pt x="124" y="88"/>
                </a:moveTo>
                <a:cubicBezTo>
                  <a:pt x="118" y="91"/>
                  <a:pt x="111" y="94"/>
                  <a:pt x="104" y="95"/>
                </a:cubicBezTo>
                <a:cubicBezTo>
                  <a:pt x="97" y="97"/>
                  <a:pt x="89" y="98"/>
                  <a:pt x="82" y="98"/>
                </a:cubicBezTo>
                <a:cubicBezTo>
                  <a:pt x="75" y="98"/>
                  <a:pt x="67" y="97"/>
                  <a:pt x="60" y="95"/>
                </a:cubicBezTo>
                <a:cubicBezTo>
                  <a:pt x="53" y="94"/>
                  <a:pt x="46" y="91"/>
                  <a:pt x="40" y="88"/>
                </a:cubicBezTo>
                <a:cubicBezTo>
                  <a:pt x="30" y="83"/>
                  <a:pt x="21" y="76"/>
                  <a:pt x="13" y="67"/>
                </a:cubicBezTo>
                <a:cubicBezTo>
                  <a:pt x="21" y="59"/>
                  <a:pt x="30" y="52"/>
                  <a:pt x="40" y="46"/>
                </a:cubicBezTo>
                <a:cubicBezTo>
                  <a:pt x="45" y="44"/>
                  <a:pt x="51" y="42"/>
                  <a:pt x="56" y="40"/>
                </a:cubicBezTo>
                <a:cubicBezTo>
                  <a:pt x="53" y="45"/>
                  <a:pt x="51" y="51"/>
                  <a:pt x="51" y="57"/>
                </a:cubicBezTo>
                <a:cubicBezTo>
                  <a:pt x="51" y="74"/>
                  <a:pt x="65" y="88"/>
                  <a:pt x="82" y="88"/>
                </a:cubicBezTo>
                <a:cubicBezTo>
                  <a:pt x="99" y="88"/>
                  <a:pt x="113" y="74"/>
                  <a:pt x="113" y="57"/>
                </a:cubicBezTo>
                <a:cubicBezTo>
                  <a:pt x="113" y="51"/>
                  <a:pt x="111" y="45"/>
                  <a:pt x="108" y="40"/>
                </a:cubicBezTo>
                <a:cubicBezTo>
                  <a:pt x="113" y="42"/>
                  <a:pt x="119" y="44"/>
                  <a:pt x="124" y="46"/>
                </a:cubicBezTo>
                <a:cubicBezTo>
                  <a:pt x="134" y="52"/>
                  <a:pt x="143" y="59"/>
                  <a:pt x="151" y="67"/>
                </a:cubicBezTo>
                <a:cubicBezTo>
                  <a:pt x="143" y="76"/>
                  <a:pt x="134" y="83"/>
                  <a:pt x="124" y="88"/>
                </a:cubicBezTo>
                <a:moveTo>
                  <a:pt x="138" y="14"/>
                </a:moveTo>
                <a:cubicBezTo>
                  <a:pt x="121" y="5"/>
                  <a:pt x="102" y="0"/>
                  <a:pt x="82" y="0"/>
                </a:cubicBezTo>
                <a:cubicBezTo>
                  <a:pt x="62" y="0"/>
                  <a:pt x="44" y="5"/>
                  <a:pt x="26" y="14"/>
                </a:cubicBezTo>
                <a:cubicBezTo>
                  <a:pt x="17" y="19"/>
                  <a:pt x="8" y="25"/>
                  <a:pt x="0" y="32"/>
                </a:cubicBezTo>
                <a:cubicBezTo>
                  <a:pt x="0" y="49"/>
                  <a:pt x="0" y="49"/>
                  <a:pt x="0" y="49"/>
                </a:cubicBezTo>
                <a:cubicBezTo>
                  <a:pt x="9" y="40"/>
                  <a:pt x="19" y="32"/>
                  <a:pt x="31" y="26"/>
                </a:cubicBezTo>
                <a:cubicBezTo>
                  <a:pt x="47" y="18"/>
                  <a:pt x="64" y="14"/>
                  <a:pt x="82" y="14"/>
                </a:cubicBezTo>
                <a:cubicBezTo>
                  <a:pt x="100" y="14"/>
                  <a:pt x="117" y="18"/>
                  <a:pt x="133" y="26"/>
                </a:cubicBezTo>
                <a:cubicBezTo>
                  <a:pt x="145" y="32"/>
                  <a:pt x="155" y="40"/>
                  <a:pt x="164" y="49"/>
                </a:cubicBezTo>
                <a:cubicBezTo>
                  <a:pt x="164" y="32"/>
                  <a:pt x="164" y="32"/>
                  <a:pt x="164" y="32"/>
                </a:cubicBezTo>
                <a:cubicBezTo>
                  <a:pt x="156" y="25"/>
                  <a:pt x="147" y="19"/>
                  <a:pt x="138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sp>
        <p:nvSpPr>
          <p:cNvPr id="235" name="Freeform 8"/>
          <p:cNvSpPr/>
          <p:nvPr/>
        </p:nvSpPr>
        <p:spPr bwMode="auto">
          <a:xfrm>
            <a:off x="9055115" y="2815472"/>
            <a:ext cx="367818" cy="483133"/>
          </a:xfrm>
          <a:custGeom>
            <a:avLst/>
            <a:gdLst/>
            <a:ahLst/>
            <a:cxnLst>
              <a:cxn ang="0">
                <a:pos x="99" y="21"/>
              </a:cxn>
              <a:cxn ang="0">
                <a:pos x="94" y="6"/>
              </a:cxn>
              <a:cxn ang="0">
                <a:pos x="83" y="0"/>
              </a:cxn>
              <a:cxn ang="0">
                <a:pos x="68" y="0"/>
              </a:cxn>
              <a:cxn ang="0">
                <a:pos x="50" y="3"/>
              </a:cxn>
              <a:cxn ang="0">
                <a:pos x="32" y="0"/>
              </a:cxn>
              <a:cxn ang="0">
                <a:pos x="17" y="0"/>
              </a:cxn>
              <a:cxn ang="0">
                <a:pos x="6" y="6"/>
              </a:cxn>
              <a:cxn ang="0">
                <a:pos x="0" y="21"/>
              </a:cxn>
              <a:cxn ang="0">
                <a:pos x="7" y="57"/>
              </a:cxn>
              <a:cxn ang="0">
                <a:pos x="12" y="81"/>
              </a:cxn>
              <a:cxn ang="0">
                <a:pos x="21" y="126"/>
              </a:cxn>
              <a:cxn ang="0">
                <a:pos x="32" y="125"/>
              </a:cxn>
              <a:cxn ang="0">
                <a:pos x="50" y="64"/>
              </a:cxn>
              <a:cxn ang="0">
                <a:pos x="68" y="125"/>
              </a:cxn>
              <a:cxn ang="0">
                <a:pos x="79" y="126"/>
              </a:cxn>
              <a:cxn ang="0">
                <a:pos x="88" y="81"/>
              </a:cxn>
              <a:cxn ang="0">
                <a:pos x="93" y="57"/>
              </a:cxn>
              <a:cxn ang="0">
                <a:pos x="99" y="21"/>
              </a:cxn>
            </a:cxnLst>
            <a:rect l="0" t="0" r="r" b="b"/>
            <a:pathLst>
              <a:path w="100" h="131">
                <a:moveTo>
                  <a:pt x="99" y="21"/>
                </a:moveTo>
                <a:cubicBezTo>
                  <a:pt x="99" y="16"/>
                  <a:pt x="96" y="9"/>
                  <a:pt x="94" y="6"/>
                </a:cubicBezTo>
                <a:cubicBezTo>
                  <a:pt x="91" y="3"/>
                  <a:pt x="86" y="1"/>
                  <a:pt x="83" y="0"/>
                </a:cubicBezTo>
                <a:cubicBezTo>
                  <a:pt x="80" y="0"/>
                  <a:pt x="73" y="0"/>
                  <a:pt x="68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32" y="0"/>
                  <a:pt x="32" y="0"/>
                  <a:pt x="32" y="0"/>
                </a:cubicBezTo>
                <a:cubicBezTo>
                  <a:pt x="27" y="0"/>
                  <a:pt x="20" y="0"/>
                  <a:pt x="17" y="0"/>
                </a:cubicBezTo>
                <a:cubicBezTo>
                  <a:pt x="13" y="1"/>
                  <a:pt x="9" y="3"/>
                  <a:pt x="6" y="6"/>
                </a:cubicBezTo>
                <a:cubicBezTo>
                  <a:pt x="4" y="9"/>
                  <a:pt x="1" y="16"/>
                  <a:pt x="0" y="21"/>
                </a:cubicBezTo>
                <a:cubicBezTo>
                  <a:pt x="0" y="30"/>
                  <a:pt x="1" y="44"/>
                  <a:pt x="7" y="57"/>
                </a:cubicBezTo>
                <a:cubicBezTo>
                  <a:pt x="7" y="57"/>
                  <a:pt x="12" y="67"/>
                  <a:pt x="12" y="81"/>
                </a:cubicBezTo>
                <a:cubicBezTo>
                  <a:pt x="12" y="92"/>
                  <a:pt x="16" y="116"/>
                  <a:pt x="21" y="126"/>
                </a:cubicBezTo>
                <a:cubicBezTo>
                  <a:pt x="23" y="131"/>
                  <a:pt x="30" y="130"/>
                  <a:pt x="32" y="125"/>
                </a:cubicBezTo>
                <a:cubicBezTo>
                  <a:pt x="37" y="108"/>
                  <a:pt x="40" y="64"/>
                  <a:pt x="50" y="64"/>
                </a:cubicBezTo>
                <a:cubicBezTo>
                  <a:pt x="59" y="64"/>
                  <a:pt x="63" y="108"/>
                  <a:pt x="68" y="125"/>
                </a:cubicBezTo>
                <a:cubicBezTo>
                  <a:pt x="69" y="130"/>
                  <a:pt x="76" y="131"/>
                  <a:pt x="79" y="126"/>
                </a:cubicBezTo>
                <a:cubicBezTo>
                  <a:pt x="84" y="116"/>
                  <a:pt x="88" y="92"/>
                  <a:pt x="88" y="81"/>
                </a:cubicBezTo>
                <a:cubicBezTo>
                  <a:pt x="88" y="67"/>
                  <a:pt x="93" y="57"/>
                  <a:pt x="93" y="57"/>
                </a:cubicBezTo>
                <a:cubicBezTo>
                  <a:pt x="99" y="44"/>
                  <a:pt x="100" y="30"/>
                  <a:pt x="99" y="21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grpSp>
        <p:nvGrpSpPr>
          <p:cNvPr id="236" name="组合 46"/>
          <p:cNvGrpSpPr/>
          <p:nvPr/>
        </p:nvGrpSpPr>
        <p:grpSpPr>
          <a:xfrm>
            <a:off x="1421252" y="3861358"/>
            <a:ext cx="2997200" cy="1286152"/>
            <a:chOff x="1270021" y="3757908"/>
            <a:chExt cx="3099668" cy="1327402"/>
          </a:xfrm>
        </p:grpSpPr>
        <p:sp>
          <p:nvSpPr>
            <p:cNvPr id="237" name="矩形 26"/>
            <p:cNvSpPr/>
            <p:nvPr/>
          </p:nvSpPr>
          <p:spPr>
            <a:xfrm rot="0">
              <a:off x="1270021" y="3781132"/>
              <a:ext cx="3099669" cy="1304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just" defTabSz="685800">
                <a:lnSpc>
                  <a:spcPct val="120000"/>
                </a:lnSpc>
                <a:defRPr sz="1800">
                  <a:solidFill>
                    <a:schemeClr val="tx1">
                      <a:alpha val="100000"/>
                    </a:schemeClr>
                  </a:solidFill>
                  <a:latin typeface="Arial"/>
                  <a:ea typeface="微软雅黑"/>
                  <a:cs typeface="+mn-cs"/>
                </a:defRPr>
              </a:pPr>
              <a:r>
                <a:rPr lang="zh-CN" sz="1600" b="false" i="false" u="none" strike="noStrike">
                  <a:solidFill>
                    <a:srgbClr val="363636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课程设计中可根据小组人数和技术能力，补充部分功能（如省略在线支付模块，仅保留支付状态记录。</a:t>
              </a:r>
              <a:endParaRPr/>
            </a:p>
          </p:txBody>
        </p:sp>
        <p:sp>
          <p:nvSpPr>
            <p:cNvPr id="238" name="矩形 27"/>
            <p:cNvSpPr/>
            <p:nvPr/>
          </p:nvSpPr>
          <p:spPr>
            <a:xfrm>
              <a:off x="1759947" y="3757909"/>
              <a:ext cx="2016095" cy="40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endParaRPr lang="zh-CN" sz="2000">
                <a:solidFill>
                  <a:srgbClr val="494A4D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endParaRPr>
            </a:p>
          </p:txBody>
        </p:sp>
      </p:grpSp>
      <p:cxnSp>
        <p:nvCxnSpPr>
          <p:cNvPr id="239" name="直接连接符 47"/>
          <p:cNvCxnSpPr/>
          <p:nvPr/>
        </p:nvCxnSpPr>
        <p:spPr>
          <a:xfrm>
            <a:off x="1636362" y="3663989"/>
            <a:ext cx="2567145" cy="0"/>
          </a:xfrm>
          <a:prstGeom prst="line">
            <a:avLst/>
          </a:prstGeom>
          <a:ln w="22225"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69"/>
          <p:cNvCxnSpPr/>
          <p:nvPr/>
        </p:nvCxnSpPr>
        <p:spPr>
          <a:xfrm>
            <a:off x="7951482" y="3661317"/>
            <a:ext cx="2567145" cy="0"/>
          </a:xfrm>
          <a:prstGeom prst="line">
            <a:avLst/>
          </a:prstGeom>
          <a:ln w="22225"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70"/>
          <p:cNvCxnSpPr/>
          <p:nvPr/>
        </p:nvCxnSpPr>
        <p:spPr>
          <a:xfrm>
            <a:off x="4788783" y="3470817"/>
            <a:ext cx="2567145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组合 71"/>
          <p:cNvGrpSpPr/>
          <p:nvPr/>
        </p:nvGrpSpPr>
        <p:grpSpPr>
          <a:xfrm>
            <a:off x="4694658" y="1539330"/>
            <a:ext cx="2567113" cy="1847849"/>
            <a:chOff x="1314421" y="3587249"/>
            <a:chExt cx="2654877" cy="1907117"/>
          </a:xfrm>
        </p:grpSpPr>
        <p:sp>
          <p:nvSpPr>
            <p:cNvPr id="243" name="矩形 72"/>
            <p:cNvSpPr/>
            <p:nvPr/>
          </p:nvSpPr>
          <p:spPr>
            <a:xfrm rot="0" flipH="false" flipV="false">
              <a:off x="1314421" y="3587249"/>
              <a:ext cx="2654877" cy="19071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just" defTabSz="685800">
                <a:lnSpc>
                  <a:spcPct val="120000"/>
                </a:lnSpc>
                <a:defRPr sz="1800">
                  <a:solidFill>
                    <a:schemeClr val="tx1">
                      <a:alpha val="100000"/>
                    </a:schemeClr>
                  </a:solidFill>
                  <a:latin typeface="Arial"/>
                  <a:ea typeface="微软雅黑"/>
                  <a:cs typeface="+mn-cs"/>
                </a:defRPr>
              </a:pPr>
              <a:r>
                <a:rPr lang="zh-CN" sz="1600" b="false" i="false" u="none" strike="noStrike">
                  <a:solidFill>
                    <a:srgbClr val="363636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数据库设计时需注意字段约束（如非空约束、唯一约束），合理设置索引（如挂号表的 PatientID、DoctorID、RegDate 字段）以提升查询效率。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4" name="矩形 73"/>
            <p:cNvSpPr/>
            <p:nvPr/>
          </p:nvSpPr>
          <p:spPr>
            <a:xfrm>
              <a:off x="1759947" y="3757909"/>
              <a:ext cx="2016095" cy="40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endParaRPr lang="zh-CN" sz="2000">
                <a:solidFill>
                  <a:srgbClr val="494A4D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endParaRPr>
            </a:p>
          </p:txBody>
        </p:sp>
      </p:grpSp>
      <p:grpSp>
        <p:nvGrpSpPr>
          <p:cNvPr id="245" name="组合 74"/>
          <p:cNvGrpSpPr/>
          <p:nvPr/>
        </p:nvGrpSpPr>
        <p:grpSpPr>
          <a:xfrm>
            <a:off x="7951484" y="3824299"/>
            <a:ext cx="2704049" cy="1555748"/>
            <a:chOff x="1467413" y="3757909"/>
            <a:chExt cx="2796495" cy="1605648"/>
          </a:xfrm>
        </p:grpSpPr>
        <p:sp>
          <p:nvSpPr>
            <p:cNvPr id="246" name="矩形 75"/>
            <p:cNvSpPr/>
            <p:nvPr/>
          </p:nvSpPr>
          <p:spPr>
            <a:xfrm rot="0" flipH="false" flipV="false">
              <a:off x="1467413" y="3757909"/>
              <a:ext cx="2796495" cy="1605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just" defTabSz="685800">
                <a:lnSpc>
                  <a:spcPct val="120000"/>
                </a:lnSpc>
                <a:defRPr sz="1800">
                  <a:solidFill>
                    <a:schemeClr val="tx1">
                      <a:alpha val="100000"/>
                    </a:schemeClr>
                  </a:solidFill>
                  <a:latin typeface="Arial"/>
                  <a:ea typeface="微软雅黑"/>
                  <a:cs typeface="+mn-cs"/>
                </a:defRPr>
              </a:pPr>
              <a:r>
                <a:rPr lang="zh-CN" sz="1600" b="false" i="false" u="none" strike="noStrike">
                  <a:solidFill>
                    <a:srgbClr val="363636">
                      <a:alpha val="100000"/>
                    </a:srgbClr>
                  </a:solidFill>
                  <a:latin typeface="Arial"/>
                  <a:ea typeface="微软雅黑"/>
                  <a:cs typeface="微软雅黑"/>
                  <a:sym typeface="Arial"/>
                </a:rPr>
                <a:t>后续开发中需结合具体开发技术（如 Java+MySQL、Python+SQL Server 等），对数据类型进行适配调整，确保系统兼容性。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7" name="矩形 76"/>
            <p:cNvSpPr/>
            <p:nvPr/>
          </p:nvSpPr>
          <p:spPr>
            <a:xfrm>
              <a:off x="1759947" y="3757909"/>
              <a:ext cx="2016095" cy="40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endParaRPr lang="zh-CN" sz="2000">
                <a:solidFill>
                  <a:srgbClr val="494A4D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14="http://schemas.microsoft.com/office/drawing/2010/main"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 p14">
  <p:cSld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组合 13"/>
          <p:cNvGrpSpPr/>
          <p:nvPr/>
        </p:nvGrpSpPr>
        <p:grpSpPr>
          <a:xfrm>
            <a:off x="3969894" y="1512377"/>
            <a:ext cx="5733742" cy="1584481"/>
            <a:chOff x="2230330" y="57625"/>
            <a:chExt cx="9960384" cy="2752486"/>
          </a:xfrm>
        </p:grpSpPr>
        <p:pic>
          <p:nvPicPr>
            <p:cNvPr id="250" name="图片 24"/>
            <p:cNvPicPr>
              <a:picLocks noChangeAspect="true" noChangeArrowheads="true"/>
            </p:cNvPicPr>
            <p:nvPr/>
          </p:nvPicPr>
          <p:blipFill>
            <a:blip r:embed="rId2">
              <a:extLst>
                <a:ext uri="{28A0092B-C50C-407E-A947-70E740481C1C}"/>
              </a:extLst>
            </a:blip>
            <a:stretch>
              <a:fillRect/>
            </a:stretch>
          </p:blipFill>
          <p:spPr bwMode="auto">
            <a:xfrm>
              <a:off x="2230330" y="1468702"/>
              <a:ext cx="4665770" cy="1341409"/>
            </a:xfrm>
            <a:prstGeom prst="rect">
              <a:avLst/>
            </a:prstGeom>
            <a:noFill/>
            <a:extLst>
              <a:ext uri="{909E8E84-426E-40DD-AFC4-6F175D3DCCD1}"/>
              <a:ext uri="{91240B29-F687-4F45-9708-019B960494DF}"/>
            </a:extLst>
          </p:spPr>
        </p:pic>
        <p:grpSp>
          <p:nvGrpSpPr>
            <p:cNvPr id="251" name="组合 15"/>
            <p:cNvGrpSpPr/>
            <p:nvPr/>
          </p:nvGrpSpPr>
          <p:grpSpPr>
            <a:xfrm>
              <a:off x="7077984" y="57625"/>
              <a:ext cx="5112730" cy="2701323"/>
              <a:chOff x="8260370" y="2552130"/>
              <a:chExt cx="5112730" cy="2701323"/>
            </a:xfrm>
          </p:grpSpPr>
          <p:pic>
            <p:nvPicPr>
              <p:cNvPr id="252" name="图片 16"/>
              <p:cNvPicPr>
                <a:picLocks noChangeAspect="true"/>
              </p:cNvPicPr>
              <p:nvPr/>
            </p:nvPicPr>
            <p:blipFill>
              <a:blip r:embed="rId3">
                <a:extLst>
                  <a:ext uri="{BEBA8EAE-BF5A-486C-A8C5-ECC9F3942E4B}">
                    <a14:imgProps>
                      <a14:imgLayer r:embed="rId4">
                        <a14:imgEffect>
                          <a14:backgroundRemoval t="5112" b="99796" l="2650" r="89977">
                            <a14:foregroundMark x1="806" y1="55010" x2="13249" y2="85276"/>
                            <a14:foregroundMark x1="13249" y1="85276" x2="23041" y2="92025"/>
                            <a14:foregroundMark x1="23041" y1="92025" x2="30415" y2="93047"/>
                            <a14:foregroundMark x1="39631" y1="90798" x2="30415" y2="96728"/>
                            <a14:foregroundMark x1="30415" y1="96728" x2="9562" y2="95501"/>
                            <a14:foregroundMark x1="9562" y1="95501" x2="2765" y2="81391"/>
                            <a14:foregroundMark x1="2765" y1="81391" x2="3111" y2="63804"/>
                            <a14:foregroundMark x1="3111" y1="63804" x2="5300" y2="53170"/>
                            <a14:foregroundMark x1="2650" y1="85685" x2="4608" y2="99796"/>
                            <a14:foregroundMark x1="52765" y1="5112" x2="52650" y2="12270"/>
                            <a14:foregroundMark x1="51382" y1="14110" x2="51382" y2="14110"/>
                            <a14:foregroundMark x1="50691" y1="15951" x2="50691" y2="15951"/>
                            <a14:foregroundMark x1="50230" y1="18405" x2="50230" y2="19427"/>
                            <a14:foregroundMark x1="48733" y1="22699" x2="48733" y2="22699"/>
                            <a14:backgroundMark x1="51382" y1="19836" x2="50691" y2="20859"/>
                            <a14:backgroundMark x1="42281" y1="35174" x2="42281" y2="3517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578115" y="2552130"/>
                <a:ext cx="4794985" cy="2701322"/>
              </a:xfrm>
              <a:prstGeom prst="rect">
                <a:avLst/>
              </a:prstGeom>
            </p:spPr>
          </p:pic>
          <p:sp>
            <p:nvSpPr>
              <p:cNvPr id="253" name="矩形 17"/>
              <p:cNvSpPr/>
              <p:nvPr/>
            </p:nvSpPr>
            <p:spPr>
              <a:xfrm>
                <a:off x="8330451" y="3963207"/>
                <a:ext cx="190356" cy="1290246"/>
              </a:xfrm>
              <a:prstGeom prst="rect">
                <a:avLst/>
              </a:prstGeom>
              <a:solidFill>
                <a:srgbClr val="9E2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false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矩形 18"/>
              <p:cNvSpPr/>
              <p:nvPr/>
            </p:nvSpPr>
            <p:spPr>
              <a:xfrm>
                <a:off x="8260370" y="3963207"/>
                <a:ext cx="41427" cy="1290246"/>
              </a:xfrm>
              <a:prstGeom prst="rect">
                <a:avLst/>
              </a:prstGeom>
              <a:solidFill>
                <a:srgbClr val="9E2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false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55" name="矩形 19"/>
          <p:cNvSpPr/>
          <p:nvPr/>
        </p:nvSpPr>
        <p:spPr>
          <a:xfrm>
            <a:off x="-2" y="6146728"/>
            <a:ext cx="12192001" cy="920022"/>
          </a:xfrm>
          <a:prstGeom prst="rect">
            <a:avLst/>
          </a:prstGeom>
          <a:blipFill dpi="0" rotWithShape="true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6" name="矩形 20"/>
          <p:cNvSpPr/>
          <p:nvPr/>
        </p:nvSpPr>
        <p:spPr>
          <a:xfrm>
            <a:off x="0" y="-109176"/>
            <a:ext cx="12192001" cy="964623"/>
          </a:xfrm>
          <a:prstGeom prst="rect">
            <a:avLst/>
          </a:prstGeom>
          <a:blipFill dpi="0" rotWithShape="true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7" name="文本框 51"/>
          <p:cNvSpPr txBox="true"/>
          <p:nvPr/>
        </p:nvSpPr>
        <p:spPr>
          <a:xfrm>
            <a:off x="3705254" y="3503930"/>
            <a:ext cx="4768850" cy="501650"/>
          </a:xfrm>
          <a:prstGeom prst="rect">
            <a:avLst/>
          </a:prstGeom>
          <a:noFill/>
        </p:spPr>
        <p:txBody>
          <a:bodyPr wrap="square" lIns="0" tIns="0" rIns="0" bIns="0" rtlCol="false">
            <a:spAutoFit/>
          </a:bodyPr>
          <a:lstStyle/>
          <a:p>
            <a:pPr algn="ctr"/>
            <a:r>
              <a:rPr lang="zh-CN" sz="3225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敬请各位</a:t>
            </a:r>
            <a:endParaRPr/>
          </a:p>
        </p:txBody>
      </p:sp>
      <p:sp>
        <p:nvSpPr>
          <p:cNvPr id="258" name="TextBox 32"/>
          <p:cNvSpPr txBox="true"/>
          <p:nvPr/>
        </p:nvSpPr>
        <p:spPr>
          <a:xfrm>
            <a:off x="3441275" y="4068926"/>
            <a:ext cx="5295905" cy="1015663"/>
          </a:xfrm>
          <a:prstGeom prst="rect">
            <a:avLst/>
          </a:prstGeom>
          <a:noFill/>
        </p:spPr>
        <p:txBody>
          <a:bodyPr wrap="square" lIns="0" tIns="0" rIns="0" bIns="0" rtlCol="false">
            <a:spAutoFit/>
          </a:bodyPr>
          <a:lstStyle/>
          <a:p>
            <a:pPr algn="ctr"/>
            <a:r>
              <a:rPr lang="zh-CN" altLang="en-US" sz="6600" b="true" dirty="false">
                <a:solidFill>
                  <a:srgbClr val="9E2824"/>
                </a:solidFill>
                <a:cs typeface="+mn-ea"/>
                <a:sym typeface="+mn-lt"/>
              </a:rPr>
              <a:t>批评指正</a:t>
            </a:r>
            <a:endParaRPr/>
          </a:p>
        </p:txBody>
      </p:sp>
      <p:cxnSp>
        <p:nvCxnSpPr>
          <p:cNvPr id="259" name="直接连接符 54"/>
          <p:cNvCxnSpPr/>
          <p:nvPr/>
        </p:nvCxnSpPr>
        <p:spPr>
          <a:xfrm>
            <a:off x="4510087" y="5233111"/>
            <a:ext cx="3171825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0" name="图片 53"/>
          <p:cNvPicPr>
            <a:picLocks noChangeAspect="true"/>
          </p:cNvPicPr>
          <p:nvPr/>
        </p:nvPicPr>
        <p:blipFill rotWithShape="true">
          <a:blip r:embed="rId6"/>
          <a:srcRect l="77115" t="6829" b="7028"/>
          <a:stretch/>
        </p:blipFill>
        <p:spPr>
          <a:xfrm>
            <a:off x="-2" y="-183333"/>
            <a:ext cx="1904952" cy="7175926"/>
          </a:xfrm>
          <a:prstGeom prst="rect">
            <a:avLst/>
          </a:prstGeom>
        </p:spPr>
      </p:pic>
      <p:pic>
        <p:nvPicPr>
          <p:cNvPr id="261" name="图片 55"/>
          <p:cNvPicPr>
            <a:picLocks noChangeAspect="true"/>
          </p:cNvPicPr>
          <p:nvPr/>
        </p:nvPicPr>
        <p:blipFill rotWithShape="true">
          <a:blip r:embed="rId6"/>
          <a:srcRect t="4999" r="77693" b="8857"/>
          <a:stretch/>
        </p:blipFill>
        <p:spPr>
          <a:xfrm>
            <a:off x="10316761" y="-183333"/>
            <a:ext cx="1856835" cy="7175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bg>
      <p:bgPr>
        <a:solidFill>
          <a:srgbClr val="E9E8E6"/>
        </a:solidFill>
        <a:effectLst/>
      </p:bgPr>
    </p:bg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图片 1"/>
          <p:cNvPicPr>
            <a:picLocks noChangeAspect="true"/>
          </p:cNvPicPr>
          <p:nvPr/>
        </p:nvPicPr>
        <p:blipFill rotWithShape="true">
          <a:blip r:embed="rId2"/>
          <a:srcRect l="47373" t="40896" b="21640"/>
          <a:stretch/>
        </p:blipFill>
        <p:spPr>
          <a:xfrm>
            <a:off x="-1" y="-242649"/>
            <a:ext cx="9972413" cy="7108124"/>
          </a:xfrm>
          <a:prstGeom prst="rect">
            <a:avLst/>
          </a:prstGeom>
        </p:spPr>
      </p:pic>
      <p:sp>
        <p:nvSpPr>
          <p:cNvPr id="264" name="文本框 2"/>
          <p:cNvSpPr txBox="true"/>
          <p:nvPr/>
        </p:nvSpPr>
        <p:spPr>
          <a:xfrm>
            <a:off x="1610197" y="2464629"/>
            <a:ext cx="1004010" cy="830997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en-US" altLang="zh-CN" sz="4800" dirty="false">
                <a:solidFill>
                  <a:srgbClr val="9E2824"/>
                </a:solidFill>
                <a:cs typeface="+mn-ea"/>
                <a:sym typeface="+mn-lt"/>
              </a:rPr>
              <a:t>01</a:t>
            </a:r>
            <a:endParaRPr lang="zh-CN" altLang="en-US" sz="4800" dirty="false">
              <a:solidFill>
                <a:srgbClr val="9E2824"/>
              </a:solidFill>
              <a:cs typeface="+mn-ea"/>
              <a:sym typeface="+mn-lt"/>
            </a:endParaRPr>
          </a:p>
        </p:txBody>
      </p:sp>
      <p:cxnSp>
        <p:nvCxnSpPr>
          <p:cNvPr id="265" name="直接连接符 9"/>
          <p:cNvCxnSpPr/>
          <p:nvPr/>
        </p:nvCxnSpPr>
        <p:spPr>
          <a:xfrm>
            <a:off x="2614207" y="2686372"/>
            <a:ext cx="0" cy="410548"/>
          </a:xfrm>
          <a:prstGeom prst="line">
            <a:avLst/>
          </a:prstGeom>
          <a:ln w="95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文本框 13"/>
          <p:cNvSpPr txBox="true"/>
          <p:nvPr/>
        </p:nvSpPr>
        <p:spPr>
          <a:xfrm>
            <a:off x="2773502" y="2587741"/>
            <a:ext cx="3454400" cy="5778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sz="32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需求分析概述</a:t>
            </a:r>
            <a:endParaRPr/>
          </a:p>
        </p:txBody>
      </p:sp>
      <p:sp>
        <p:nvSpPr>
          <p:cNvPr id="267" name="矩形 14"/>
          <p:cNvSpPr/>
          <p:nvPr/>
        </p:nvSpPr>
        <p:spPr>
          <a:xfrm>
            <a:off x="1717868" y="3390973"/>
            <a:ext cx="408940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endParaRPr lang="zh-CN" sz="1800" b="false" i="false" u="none" strike="noStrike">
              <a:solidFill>
                <a:srgbClr val="363636">
                  <a:alpha val="100000"/>
                </a:srgb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pic>
        <p:nvPicPr>
          <p:cNvPr id="268" name="图片 24"/>
          <p:cNvPicPr>
            <a:picLocks noChangeAspect="true" noChangeArrowheads="true"/>
          </p:cNvPicPr>
          <p:nvPr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812623" y="1387885"/>
            <a:ext cx="2444306" cy="70469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sp>
        <p:nvSpPr>
          <p:cNvPr id="269" name="矩形 78"/>
          <p:cNvSpPr/>
          <p:nvPr/>
        </p:nvSpPr>
        <p:spPr>
          <a:xfrm>
            <a:off x="1812623" y="2243795"/>
            <a:ext cx="3035333" cy="80892"/>
          </a:xfrm>
          <a:prstGeom prst="rect">
            <a:avLst/>
          </a:prstGeom>
          <a:gradFill flip="none" rotWithShape="true">
            <a:gsLst>
              <a:gs pos="0">
                <a:srgbClr val="9E2824">
                  <a:alpha val="0"/>
                </a:srgbClr>
              </a:gs>
              <a:gs pos="100000">
                <a:srgbClr val="9E2824"/>
              </a:gs>
            </a:gsLst>
            <a:lin ang="108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0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271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4</a:t>
            </a:fld>
            <a:endParaRPr lang="zh-CN" altLang="en-US"/>
          </a:p>
        </p:txBody>
      </p:sp>
      <p:sp>
        <p:nvSpPr>
          <p:cNvPr id="272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l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273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r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4</a:t>
            </a:fld>
            <a:endParaRPr lang="zh-CN" altLang="en-US"/>
          </a:p>
        </p:txBody>
      </p:sp>
      <p:sp>
        <p:nvSpPr>
          <p:cNvPr id="274" name="矩形 18"/>
          <p:cNvSpPr/>
          <p:nvPr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75" name="文本框 19"/>
          <p:cNvSpPr txBox="true"/>
          <p:nvPr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  <p:pic>
        <p:nvPicPr>
          <p:cNvPr id="276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5896034" y="360402"/>
            <a:ext cx="6388608" cy="587044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14="http://schemas.microsoft.com/office/drawing/2010/main"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 p14">
  <p:cSld>
    <p:bg>
      <p:bgPr>
        <a:solidFill>
          <a:schemeClr val="bg1"/>
        </a:solidFill>
        <a:effectLst/>
      </p:bgPr>
    </p:bg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矩形 27"/>
          <p:cNvSpPr/>
          <p:nvPr/>
        </p:nvSpPr>
        <p:spPr>
          <a:xfrm>
            <a:off x="673100" y="2479975"/>
            <a:ext cx="10814050" cy="317862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>
              <a:cs typeface="+mn-ea"/>
              <a:sym typeface="+mn-lt"/>
            </a:endParaRPr>
          </a:p>
        </p:txBody>
      </p:sp>
      <p:sp>
        <p:nvSpPr>
          <p:cNvPr id="279" name="文本框 29"/>
          <p:cNvSpPr txBox="true"/>
          <p:nvPr/>
        </p:nvSpPr>
        <p:spPr>
          <a:xfrm rot="0" flipH="false" flipV="false">
            <a:off x="1155737" y="3248295"/>
            <a:ext cx="6028834" cy="1782916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fals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just" defTabSz="914400">
              <a:lnSpc>
                <a:spcPct val="130000"/>
              </a:lnSpc>
              <a:defRPr sz="1800" spc="100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false" i="false" u="none" strike="noStrike" spc="1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医院挂号系统旨在解决传统挂号模式中存在的排队时间长、号源管理混乱、信息查询不便等问题，通过数字化方式实现挂号流程的规范化、高效化，同时满足患者、医生、医院管理员等不同角色的核心业务需求，为医院诊疗工作的有序开展提供技术支撑。本系统需保证数据的安全性、操作的易用性以及功能的完整性，符合医院日常运营的业务逻辑。</a:t>
            </a:r>
            <a:endParaRPr/>
          </a:p>
        </p:txBody>
      </p:sp>
      <p:sp>
        <p:nvSpPr>
          <p:cNvPr id="280" name="矩形: 圆角 30"/>
          <p:cNvSpPr/>
          <p:nvPr/>
        </p:nvSpPr>
        <p:spPr>
          <a:xfrm rot="0" flipH="false" flipV="false">
            <a:off x="1271816" y="2646203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>
            <a:noAutofit/>
          </a:bodyPr>
          <a:lstStyle/>
          <a:p>
            <a:pPr/>
            <a:r>
              <a:rPr lang="zh-CN" sz="2400">
                <a:solidFill>
                  <a:schemeClr val="bg1">
                    <a:alpha val="100000"/>
                  </a:schemeClr>
                </a:solidFill>
                <a:latin typeface="Arial"/>
                <a:ea typeface="微软雅黑"/>
                <a:cs typeface="微软雅黑"/>
                <a:sym typeface="Arial"/>
              </a:rPr>
              <a:t>医院挂号系统</a:t>
            </a:r>
            <a:endParaRPr/>
          </a:p>
        </p:txBody>
      </p:sp>
      <p:cxnSp>
        <p:nvCxnSpPr>
          <p:cNvPr id="281" name="直接连接符 47"/>
          <p:cNvCxnSpPr/>
          <p:nvPr/>
        </p:nvCxnSpPr>
        <p:spPr>
          <a:xfrm rot="0" flipH="false" flipV="false">
            <a:off x="1364456" y="3200404"/>
            <a:ext cx="3290888" cy="0"/>
          </a:xfrm>
          <a:prstGeom prst="line">
            <a:avLst/>
          </a:prstGeom>
          <a:ln w="22225"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true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本框 12"/>
          <p:cNvSpPr txBox="true"/>
          <p:nvPr/>
        </p:nvSpPr>
        <p:spPr>
          <a:xfrm>
            <a:off x="1885729" y="349432"/>
            <a:ext cx="3454400" cy="5270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需求分析概述</a:t>
            </a:r>
            <a:endParaRPr/>
          </a:p>
        </p:txBody>
      </p:sp>
      <p:sp>
        <p:nvSpPr>
          <p:cNvPr id="283" name="矩形 11"/>
          <p:cNvSpPr/>
          <p:nvPr/>
        </p:nvSpPr>
        <p:spPr>
          <a:xfrm>
            <a:off x="7737908" y="1523247"/>
            <a:ext cx="3089636" cy="4884180"/>
          </a:xfrm>
          <a:prstGeom prst="rect">
            <a:avLst/>
          </a:prstGeom>
          <a:solidFill>
            <a:srgbClr val="363636"/>
          </a:solidFill>
          <a:ln>
            <a:noFill/>
          </a:ln>
          <a:effectLst>
            <a:outerShdw blurRad="50800" dist="38100" dir="2700000" algn="tl" rotWithShape="false">
              <a:srgbClr val="36363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4" name="图片 41" descr="图片包含 水, 钟表, 红色, 船  描述已自动生成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BEBA8EAE-BF5A-486C-A8C5-ECC9F3942E4B}">
                <a14:imgProps>
                  <a14:imgLayer r:embed="rId4">
                    <a14:imgEffect>
                      <a14:backgroundRemoval t="9868" b="97031" l="2874" r="95259">
                        <a14:foregroundMark x1="9052" y1="71768" x2="7974" y2="82458"/>
                        <a14:foregroundMark x1="7974" y1="82458" x2="17672" y2="94381"/>
                        <a14:foregroundMark x1="17672" y1="94381" x2="86494" y2="97031"/>
                        <a14:foregroundMark x1="86494" y1="97031" x2="95474" y2="86067"/>
                        <a14:foregroundMark x1="95474" y1="86067" x2="89943" y2="73869"/>
                        <a14:foregroundMark x1="89943" y1="73869" x2="76940" y2="68342"/>
                        <a14:foregroundMark x1="76940" y1="68342" x2="58764" y2="66423"/>
                        <a14:foregroundMark x1="58764" y1="66423" x2="59052" y2="77021"/>
                        <a14:foregroundMark x1="59052" y1="77021" x2="74066" y2="78620"/>
                        <a14:foregroundMark x1="74066" y1="78620" x2="76365" y2="78301"/>
                        <a14:foregroundMark x1="96839" y1="71677" x2="96552" y2="91960"/>
                        <a14:foregroundMark x1="96552" y1="91960" x2="79310" y2="98675"/>
                        <a14:foregroundMark x1="79310" y1="98675" x2="20546" y2="97624"/>
                        <a14:foregroundMark x1="20546" y1="97624" x2="2874" y2="90681"/>
                        <a14:foregroundMark x1="2874" y1="90681" x2="3089" y2="76336"/>
                        <a14:foregroundMark x1="25503" y1="92965" x2="69540" y2="91229"/>
                        <a14:foregroundMark x1="69540" y1="91229" x2="79454" y2="91914"/>
                        <a14:foregroundMark x1="4670" y1="97396" x2="50431" y2="97624"/>
                        <a14:foregroundMark x1="50431" y1="97624" x2="73491" y2="96939"/>
                        <a14:foregroundMark x1="73491" y1="96939" x2="88865" y2="97076"/>
                        <a14:foregroundMark x1="88865" y1="97076" x2="95259" y2="96665"/>
                        <a14:foregroundMark x1="48420" y1="66058" x2="38865" y2="73961"/>
                        <a14:foregroundMark x1="38865" y1="73961" x2="38721" y2="7400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/>
            </a:extLst>
          </a:blip>
          <a:srcRect/>
          <a:stretch/>
        </p:blipFill>
        <p:spPr>
          <a:xfrm>
            <a:off x="7621828" y="1412313"/>
            <a:ext cx="3141737" cy="4939820"/>
          </a:xfrm>
          <a:prstGeom prst="rect">
            <a:avLst/>
          </a:prstGeom>
          <a:blipFill dpi="0" rotWithShape="true">
            <a:blip r:embed="rId5"/>
            <a:srcRect/>
            <a:tile tx="0" ty="0" sx="100000" sy="100000" flip="none" algn="tl"/>
          </a:blipFill>
          <a:effectLst/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14="http://schemas.microsoft.com/office/drawing/2010/main"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 p14">
  <p:cSld>
    <p:spTree>
      <p:nvGrpSpPr>
        <p:cNvPr id="2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图片 1"/>
          <p:cNvPicPr>
            <a:picLocks noChangeAspect="true"/>
          </p:cNvPicPr>
          <p:nvPr/>
        </p:nvPicPr>
        <p:blipFill rotWithShape="true">
          <a:blip r:embed="rId2"/>
          <a:srcRect l="33917" t="65124" r="1340"/>
          <a:stretch/>
        </p:blipFill>
        <p:spPr>
          <a:xfrm>
            <a:off x="-1" y="-291268"/>
            <a:ext cx="9826171" cy="5301776"/>
          </a:xfrm>
          <a:prstGeom prst="rect">
            <a:avLst/>
          </a:prstGeom>
        </p:spPr>
      </p:pic>
      <p:sp>
        <p:nvSpPr>
          <p:cNvPr id="287" name="文本框 2"/>
          <p:cNvSpPr txBox="true"/>
          <p:nvPr/>
        </p:nvSpPr>
        <p:spPr>
          <a:xfrm>
            <a:off x="7376106" y="2865622"/>
            <a:ext cx="1004010" cy="830997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en-US" altLang="zh-CN" sz="4800" dirty="false">
                <a:solidFill>
                  <a:srgbClr val="9E2824"/>
                </a:solidFill>
                <a:cs typeface="+mn-ea"/>
                <a:sym typeface="+mn-lt"/>
              </a:rPr>
              <a:t>02</a:t>
            </a:r>
            <a:endParaRPr lang="zh-CN" altLang="en-US" sz="4800" dirty="false">
              <a:solidFill>
                <a:srgbClr val="9E2824"/>
              </a:solidFill>
              <a:cs typeface="+mn-ea"/>
              <a:sym typeface="+mn-lt"/>
            </a:endParaRPr>
          </a:p>
        </p:txBody>
      </p:sp>
      <p:cxnSp>
        <p:nvCxnSpPr>
          <p:cNvPr id="288" name="直接连接符 9"/>
          <p:cNvCxnSpPr/>
          <p:nvPr/>
        </p:nvCxnSpPr>
        <p:spPr>
          <a:xfrm>
            <a:off x="8380116" y="3087365"/>
            <a:ext cx="0" cy="410548"/>
          </a:xfrm>
          <a:prstGeom prst="line">
            <a:avLst/>
          </a:prstGeom>
          <a:ln w="95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文本框 13"/>
          <p:cNvSpPr txBox="true"/>
          <p:nvPr/>
        </p:nvSpPr>
        <p:spPr>
          <a:xfrm>
            <a:off x="8539411" y="2988734"/>
            <a:ext cx="3454400" cy="5778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sz="32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用户角色定义</a:t>
            </a:r>
            <a:endParaRPr/>
          </a:p>
        </p:txBody>
      </p:sp>
      <p:sp>
        <p:nvSpPr>
          <p:cNvPr id="290" name="矩形 14"/>
          <p:cNvSpPr/>
          <p:nvPr/>
        </p:nvSpPr>
        <p:spPr>
          <a:xfrm>
            <a:off x="7483777" y="3791966"/>
            <a:ext cx="4083050" cy="2012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本挂号管理系统将用户分为四类，包括患者，医生，系统管理员和科室管理员四类，对不同角色分别具有不同的权限和要求。</a:t>
            </a:r>
            <a:endParaRPr/>
          </a:p>
          <a:p>
            <a:pPr algn="just" defTabSz="685800">
              <a:lnSpc>
                <a:spcPct val="120000"/>
              </a:lnSpc>
            </a:pPr>
            <a:endParaRPr lang="zh-CN">
              <a:solidFill>
                <a:srgbClr val="363636">
                  <a:alpha val="100000"/>
                </a:srgbClr>
              </a:solidFill>
              <a:latin typeface="Arial"/>
              <a:ea typeface="微软雅黑"/>
              <a:cs typeface="微软雅黑"/>
              <a:sym typeface="Arial"/>
            </a:endParaRPr>
          </a:p>
          <a:p>
            <a:pPr/>
            <a:endParaRPr lang="zh-CN">
              <a:solidFill>
                <a:srgbClr val="363636">
                  <a:alpha val="100000"/>
                </a:srgb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pic>
        <p:nvPicPr>
          <p:cNvPr id="291" name="图片 24"/>
          <p:cNvPicPr>
            <a:picLocks noChangeAspect="true" noChangeArrowheads="true"/>
          </p:cNvPicPr>
          <p:nvPr/>
        </p:nvPicPr>
        <p:blipFill>
          <a:blip r:embed="rId3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7585328" y="1807525"/>
            <a:ext cx="2444306" cy="70469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sp>
        <p:nvSpPr>
          <p:cNvPr id="292" name="矩形 30"/>
          <p:cNvSpPr/>
          <p:nvPr/>
        </p:nvSpPr>
        <p:spPr>
          <a:xfrm>
            <a:off x="7585328" y="2659313"/>
            <a:ext cx="3035333" cy="80892"/>
          </a:xfrm>
          <a:prstGeom prst="rect">
            <a:avLst/>
          </a:prstGeom>
          <a:gradFill flip="none" rotWithShape="true">
            <a:gsLst>
              <a:gs pos="0">
                <a:srgbClr val="9E2824">
                  <a:alpha val="0"/>
                </a:srgbClr>
              </a:gs>
              <a:gs pos="100000">
                <a:srgbClr val="9E2824"/>
              </a:gs>
            </a:gsLst>
            <a:lin ang="108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93" name="图片 7" descr="建筑的设计  描述已自动生成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BEBA8EAE-BF5A-486C-A8C5-ECC9F3942E4B}">
                <a14:imgProps>
                  <a14:imgLayer r:embed="rId5">
                    <a14:imgEffect>
                      <a14:backgroundRemoval t="10000" b="99231" l="0" r="100000">
                        <a14:foregroundMark x1="12848" y1="44451" x2="1899" y2="72033"/>
                        <a14:foregroundMark x1="1899" y1="72033" x2="2747" y2="83626"/>
                        <a14:foregroundMark x1="2747" y1="83626" x2="10949" y2="89066"/>
                        <a14:foregroundMark x1="10949" y1="89066" x2="48848" y2="90769"/>
                        <a14:foregroundMark x1="48848" y1="90769" x2="68768" y2="90220"/>
                        <a14:foregroundMark x1="68768" y1="90220" x2="76081" y2="93626"/>
                        <a14:foregroundMark x1="76081" y1="93626" x2="83515" y2="93462"/>
                        <a14:foregroundMark x1="83515" y1="93462" x2="87434" y2="86154"/>
                        <a14:foregroundMark x1="87434" y1="86154" x2="87677" y2="83846"/>
                        <a14:foregroundMark x1="10505" y1="57912" x2="3313" y2="60714"/>
                        <a14:foregroundMark x1="3273" y1="60714" x2="0" y2="69121"/>
                        <a14:foregroundMark x1="0" y1="75769" x2="566" y2="80769"/>
                        <a14:foregroundMark x1="606" y1="80824" x2="5939" y2="87692"/>
                        <a14:foregroundMark x1="5939" y1="87692" x2="6101" y2="87747"/>
                        <a14:foregroundMark x1="8162" y1="30220" x2="7677" y2="39890"/>
                        <a14:foregroundMark x1="7677" y1="39890" x2="9253" y2="47857"/>
                        <a14:foregroundMark x1="1737" y1="46978" x2="0" y2="47912"/>
                        <a14:foregroundMark x1="0" y1="99011" x2="7556" y2="99011"/>
                        <a14:foregroundMark x1="7596" y1="99011" x2="33091" y2="94451"/>
                        <a14:foregroundMark x1="33091" y1="94451" x2="40808" y2="94451"/>
                        <a14:foregroundMark x1="40808" y1="94451" x2="48808" y2="94011"/>
                        <a14:foregroundMark x1="48808" y1="94011" x2="79030" y2="95879"/>
                        <a14:foregroundMark x1="79030" y1="95879" x2="89899" y2="99231"/>
                      </a14:backgroundRemoval>
                    </a14:imgEffect>
                  </a14:imgLayer>
                </a14:imgProps>
              </a:ext>
              <a:ext uri="{28A0092B-C50C-407E-A947-70E740481C1C}"/>
            </a:extLst>
          </a:blip>
          <a:srcRect/>
          <a:stretch/>
        </p:blipFill>
        <p:spPr>
          <a:xfrm>
            <a:off x="0" y="670972"/>
            <a:ext cx="7231326" cy="5480410"/>
          </a:xfrm>
          <a:prstGeom prst="rect">
            <a:avLst/>
          </a:prstGeom>
        </p:spPr>
      </p:pic>
      <p:sp>
        <p:nvSpPr>
          <p:cNvPr id="294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295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5</a:t>
            </a:fld>
            <a:endParaRPr lang="zh-CN" altLang="en-US"/>
          </a:p>
        </p:txBody>
      </p:sp>
      <p:sp>
        <p:nvSpPr>
          <p:cNvPr id="296" name="日期占位符 2"/>
          <p:cNvSpPr txBox="true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l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D60F9E61-8D26-47A8-A954-9D1CACDA3E78}" type="datetimeFigureOut">
              <a:rPr lang="zh-CN" altLang="en-US" smtClean="false"/>
              <a:t>2023/3/9</a:t>
            </a:fld>
            <a:endParaRPr lang="zh-CN" altLang="en-US"/>
          </a:p>
        </p:txBody>
      </p:sp>
      <p:sp>
        <p:nvSpPr>
          <p:cNvPr id="297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r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5</a:t>
            </a:fld>
            <a:endParaRPr lang="zh-CN" altLang="en-US"/>
          </a:p>
        </p:txBody>
      </p:sp>
      <p:sp>
        <p:nvSpPr>
          <p:cNvPr id="298" name="矩形 17"/>
          <p:cNvSpPr/>
          <p:nvPr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99" name="文本框 18"/>
          <p:cNvSpPr txBox="true"/>
          <p:nvPr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bg>
      <p:bgPr>
        <a:solidFill>
          <a:schemeClr val="bg1"/>
        </a:solidFill>
        <a:effectLst/>
      </p:bgPr>
    </p:bg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文本框 6"/>
          <p:cNvSpPr txBox="true"/>
          <p:nvPr/>
        </p:nvSpPr>
        <p:spPr>
          <a:xfrm>
            <a:off x="1885729" y="349432"/>
            <a:ext cx="3454400" cy="5270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用户角色定义</a:t>
            </a:r>
            <a:endParaRPr/>
          </a:p>
        </p:txBody>
      </p:sp>
      <p:sp>
        <p:nvSpPr>
          <p:cNvPr id="302" name="椭圆 48"/>
          <p:cNvSpPr/>
          <p:nvPr/>
        </p:nvSpPr>
        <p:spPr>
          <a:xfrm>
            <a:off x="3746013" y="1588848"/>
            <a:ext cx="1880680" cy="1880680"/>
          </a:xfrm>
          <a:prstGeom prst="ellipse">
            <a:avLst/>
          </a:prstGeom>
          <a:blipFill dpi="0" rotWithShape="true">
            <a:blip r:embed="rId2"/>
            <a:srcRect/>
            <a:tile tx="-279400" ty="-158750" sx="100000" sy="97000" flip="none" algn="tl"/>
          </a:blip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3" name="文本框 75"/>
          <p:cNvSpPr txBox="true"/>
          <p:nvPr/>
        </p:nvSpPr>
        <p:spPr>
          <a:xfrm rot="0" flipH="false" flipV="false">
            <a:off x="2964281" y="4058991"/>
            <a:ext cx="3454398" cy="18627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fals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9758" algn="l">
              <a:buFont typeface="Arial" charset="0"/>
              <a:buChar char="•"/>
            </a:pPr>
            <a:r>
              <a:rPr sz="1600" b="true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核心职责</a:t>
            </a:r>
            <a:r>
              <a:rPr sz="1600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：管理个人号源，查看预约患者信息，记录诊疗相关数据。</a:t>
            </a:r>
            <a:endParaRPr/>
          </a:p>
          <a:p>
            <a:pPr marL="349758" algn="l">
              <a:buFont typeface="Arial" charset="0"/>
              <a:buChar char="•"/>
            </a:pPr>
            <a:r>
              <a:rPr sz="1600" b="true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用户特征</a:t>
            </a:r>
            <a:r>
              <a:rPr sz="1600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：对信息的查询效率和数据准确性要求高，操作行为具有专业性</a:t>
            </a:r>
            <a:r>
              <a:rPr lang="zh-CN" sz="1600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。</a:t>
            </a:r>
            <a:endParaRPr/>
          </a:p>
        </p:txBody>
      </p:sp>
      <p:sp>
        <p:nvSpPr>
          <p:cNvPr id="304" name="文本框 76"/>
          <p:cNvSpPr txBox="true"/>
          <p:nvPr/>
        </p:nvSpPr>
        <p:spPr>
          <a:xfrm>
            <a:off x="3829249" y="3565282"/>
            <a:ext cx="171420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false">
            <a:noAutofit/>
          </a:bodyPr>
          <a:lstStyle/>
          <a:p>
            <a:pPr algn="ctr" defTabSz="685800"/>
            <a:r>
              <a:rPr lang="zh-CN" sz="2000">
                <a:solidFill>
                  <a:srgbClr val="494A4D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医生</a:t>
            </a:r>
            <a:endParaRPr/>
          </a:p>
        </p:txBody>
      </p:sp>
      <p:cxnSp>
        <p:nvCxnSpPr>
          <p:cNvPr id="305" name="直接连接符 77"/>
          <p:cNvCxnSpPr/>
          <p:nvPr/>
        </p:nvCxnSpPr>
        <p:spPr>
          <a:xfrm>
            <a:off x="4064021" y="4156969"/>
            <a:ext cx="1254919" cy="0"/>
          </a:xfrm>
          <a:prstGeom prst="line">
            <a:avLst/>
          </a:prstGeom>
          <a:ln w="15875">
            <a:solidFill>
              <a:srgbClr val="2F0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椭圆 49"/>
          <p:cNvSpPr/>
          <p:nvPr/>
        </p:nvSpPr>
        <p:spPr>
          <a:xfrm rot="0" flipH="false" flipV="false">
            <a:off x="6508479" y="1588848"/>
            <a:ext cx="1880680" cy="1880680"/>
          </a:xfrm>
          <a:prstGeom prst="ellipse">
            <a:avLst/>
          </a:prstGeom>
          <a:blipFill dpi="0" rotWithShape="true">
            <a:blip r:embed="rId3"/>
            <a:srcRect/>
            <a:tile tx="-279400" ty="-158750" sx="100000" sy="97000" flip="none" algn="tl"/>
          </a:blip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7" name="文本框 79"/>
          <p:cNvSpPr txBox="true"/>
          <p:nvPr/>
        </p:nvSpPr>
        <p:spPr>
          <a:xfrm rot="0" flipH="false" flipV="false">
            <a:off x="5799687" y="4058991"/>
            <a:ext cx="3450245" cy="18627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fals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9758" algn="l">
              <a:buFont typeface="Arial" charset="0"/>
              <a:buChar char="•"/>
            </a:pPr>
            <a:r>
              <a:rPr sz="1600" b="true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核心职责</a:t>
            </a:r>
            <a:r>
              <a:rPr sz="1600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：负责系统的整体运维，保障系统稳定运行。</a:t>
            </a:r>
            <a:endParaRPr/>
          </a:p>
          <a:p>
            <a:pPr marL="349758" algn="l">
              <a:buFont typeface="Arial" charset="0"/>
              <a:buChar char="•"/>
            </a:pPr>
            <a:r>
              <a:rPr sz="1600" b="true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用户特征</a:t>
            </a:r>
            <a:r>
              <a:rPr sz="1600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：具备一定的系统操作能力，对系统的安全性和数据管理的规范性要求极高。</a:t>
            </a:r>
            <a:endParaRPr/>
          </a:p>
        </p:txBody>
      </p:sp>
      <p:sp>
        <p:nvSpPr>
          <p:cNvPr id="308" name="文本框 80"/>
          <p:cNvSpPr txBox="true"/>
          <p:nvPr/>
        </p:nvSpPr>
        <p:spPr>
          <a:xfrm>
            <a:off x="6591715" y="3565282"/>
            <a:ext cx="171420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false">
            <a:noAutofit/>
          </a:bodyPr>
          <a:lstStyle/>
          <a:p>
            <a:pPr algn="ctr"/>
            <a:r>
              <a:rPr lang="zh-CN" sz="20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系统管理员</a:t>
            </a:r>
            <a:endParaRPr/>
          </a:p>
        </p:txBody>
      </p:sp>
      <p:cxnSp>
        <p:nvCxnSpPr>
          <p:cNvPr id="309" name="直接连接符 81"/>
          <p:cNvCxnSpPr/>
          <p:nvPr/>
        </p:nvCxnSpPr>
        <p:spPr>
          <a:xfrm>
            <a:off x="6826487" y="4156969"/>
            <a:ext cx="1254919" cy="0"/>
          </a:xfrm>
          <a:prstGeom prst="line">
            <a:avLst/>
          </a:prstGeom>
          <a:ln w="15875">
            <a:solidFill>
              <a:srgbClr val="A537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椭圆 50"/>
          <p:cNvSpPr/>
          <p:nvPr/>
        </p:nvSpPr>
        <p:spPr>
          <a:xfrm>
            <a:off x="9270945" y="1588848"/>
            <a:ext cx="1880680" cy="1880680"/>
          </a:xfrm>
          <a:prstGeom prst="ellipse">
            <a:avLst/>
          </a:prstGeom>
          <a:blipFill dpi="0" rotWithShape="true">
            <a:blip r:embed="rId2"/>
            <a:srcRect/>
            <a:tile tx="-279400" ty="-158750" sx="100000" sy="97000" flip="none" algn="tl"/>
          </a:blip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11" name="文本框 83"/>
          <p:cNvSpPr txBox="true"/>
          <p:nvPr/>
        </p:nvSpPr>
        <p:spPr>
          <a:xfrm rot="0" flipH="false" flipV="false">
            <a:off x="8579071" y="4058991"/>
            <a:ext cx="3454400" cy="18627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fals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9758" algn="l">
              <a:buFont typeface="Arial" charset="0"/>
              <a:buChar char="•"/>
            </a:pPr>
            <a:r>
              <a:rPr sz="1600" b="true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核心职责</a:t>
            </a:r>
            <a:r>
              <a:rPr sz="1600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：管理对应科室的医生信息、号源分配规则，协调科室诊疗资源。</a:t>
            </a:r>
            <a:endParaRPr/>
          </a:p>
          <a:p>
            <a:pPr marL="349758" algn="l">
              <a:buFont typeface="Arial" charset="0"/>
              <a:buChar char="•"/>
            </a:pPr>
            <a:r>
              <a:rPr sz="1600" b="true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用户特征</a:t>
            </a:r>
            <a:r>
              <a:rPr sz="1600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：了解科室业务流程，需兼顾科室运营效率和患者需求。</a:t>
            </a:r>
            <a:endParaRPr/>
          </a:p>
        </p:txBody>
      </p:sp>
      <p:sp>
        <p:nvSpPr>
          <p:cNvPr id="312" name="文本框 84"/>
          <p:cNvSpPr txBox="true"/>
          <p:nvPr/>
        </p:nvSpPr>
        <p:spPr>
          <a:xfrm>
            <a:off x="9354181" y="3565282"/>
            <a:ext cx="171420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false">
            <a:noAutofit/>
          </a:bodyPr>
          <a:lstStyle/>
          <a:p>
            <a:pPr algn="ctr" defTabSz="685800"/>
            <a:r>
              <a:rPr lang="zh-CN" sz="2000">
                <a:solidFill>
                  <a:srgbClr val="494A4D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科室管理员</a:t>
            </a:r>
            <a:endParaRPr/>
          </a:p>
        </p:txBody>
      </p:sp>
      <p:cxnSp>
        <p:nvCxnSpPr>
          <p:cNvPr id="313" name="直接连接符 85"/>
          <p:cNvCxnSpPr/>
          <p:nvPr/>
        </p:nvCxnSpPr>
        <p:spPr>
          <a:xfrm>
            <a:off x="9588953" y="4156969"/>
            <a:ext cx="1254919" cy="0"/>
          </a:xfrm>
          <a:prstGeom prst="line">
            <a:avLst/>
          </a:prstGeom>
          <a:ln w="15875">
            <a:solidFill>
              <a:srgbClr val="2F0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椭圆 47"/>
          <p:cNvSpPr/>
          <p:nvPr/>
        </p:nvSpPr>
        <p:spPr>
          <a:xfrm>
            <a:off x="983547" y="1588848"/>
            <a:ext cx="1880680" cy="1880680"/>
          </a:xfrm>
          <a:prstGeom prst="ellipse">
            <a:avLst/>
          </a:prstGeom>
          <a:blipFill dpi="0" rotWithShape="true">
            <a:blip r:embed="rId3"/>
            <a:srcRect/>
            <a:tile tx="-279400" ty="-158750" sx="100000" sy="97000" flip="none" algn="tl"/>
          </a:blipFill>
          <a:ln>
            <a:noFill/>
          </a:ln>
          <a:effectLst>
            <a:outerShdw blurRad="50800" dist="38100" algn="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sz="2400" dirty="false">
              <a:cs typeface="+mn-ea"/>
              <a:sym typeface="+mn-lt"/>
            </a:endParaRPr>
          </a:p>
        </p:txBody>
      </p:sp>
      <p:sp>
        <p:nvSpPr>
          <p:cNvPr id="315" name="文本框 71"/>
          <p:cNvSpPr txBox="true"/>
          <p:nvPr/>
        </p:nvSpPr>
        <p:spPr>
          <a:xfrm rot="0" flipH="false" flipV="false">
            <a:off x="158529" y="4058991"/>
            <a:ext cx="3454400" cy="18627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fals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9758" lvl="0" algn="l" defTabSz="914400">
              <a:lnSpc>
                <a:spcPct val="130000"/>
              </a:lnSpc>
              <a:buFont typeface="Arial" charset="0"/>
              <a:buChar char="•"/>
              <a:defRPr sz="1800" spc="100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true" i="false" u="none" strike="noStrike" spc="1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核心职责</a:t>
            </a:r>
            <a:r>
              <a:rPr lang="zh-CN" sz="1600" b="false" i="false" u="none" strike="noStrike" spc="1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：核心使用群体，通过系统完成挂号相关操作，查询诊疗信息。</a:t>
            </a:r>
            <a:endParaRPr/>
          </a:p>
          <a:p>
            <a:pPr marL="349758" lvl="0" algn="l" defTabSz="914400">
              <a:lnSpc>
                <a:spcPct val="130000"/>
              </a:lnSpc>
              <a:buFont typeface="Arial" charset="0"/>
              <a:buChar char="•"/>
              <a:defRPr sz="1800" spc="100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true" i="false" u="none" strike="noStrike" spc="1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用户特征</a:t>
            </a:r>
            <a:r>
              <a:rPr lang="zh-CN" sz="1600" b="false" i="false" u="none" strike="noStrike" spc="1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：具备基础的计算机</a:t>
            </a:r>
            <a:r>
              <a:rPr lang="zh-CN" sz="1600" b="false" i="false" u="none" strike="noStrike" spc="1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</a:t>
            </a:r>
            <a:r>
              <a:rPr lang="zh-CN" sz="1600" b="false" i="false" u="none" strike="noStrike" spc="1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操作能力，</a:t>
            </a:r>
            <a:r>
              <a:rPr sz="1600" spc="100">
                <a:solidFill>
                  <a:srgbClr val="333333">
                    <a:alpha val="100000"/>
                  </a:srgbClr>
                </a:solidFill>
                <a:latin typeface="Open Sans"/>
                <a:ea typeface="Open Sans"/>
                <a:cs typeface="+mn-cs"/>
              </a:rPr>
              <a:t>需保护个人隐私信息。</a:t>
            </a:r>
            <a:endParaRPr/>
          </a:p>
        </p:txBody>
      </p:sp>
      <p:sp>
        <p:nvSpPr>
          <p:cNvPr id="316" name="文本框 72"/>
          <p:cNvSpPr txBox="true"/>
          <p:nvPr/>
        </p:nvSpPr>
        <p:spPr>
          <a:xfrm>
            <a:off x="1066783" y="3565282"/>
            <a:ext cx="171420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false">
            <a:noAutofit/>
          </a:bodyPr>
          <a:lstStyle/>
          <a:p>
            <a:pPr algn="ctr"/>
            <a:r>
              <a:rPr lang="zh-CN" sz="20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患者</a:t>
            </a:r>
            <a:endParaRPr/>
          </a:p>
        </p:txBody>
      </p:sp>
      <p:cxnSp>
        <p:nvCxnSpPr>
          <p:cNvPr id="317" name="直接连接符 73"/>
          <p:cNvCxnSpPr/>
          <p:nvPr/>
        </p:nvCxnSpPr>
        <p:spPr>
          <a:xfrm>
            <a:off x="1301555" y="4156969"/>
            <a:ext cx="1254919" cy="0"/>
          </a:xfrm>
          <a:prstGeom prst="line">
            <a:avLst/>
          </a:prstGeom>
          <a:ln w="15875">
            <a:solidFill>
              <a:srgbClr val="A537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椭圆 138"/>
          <p:cNvSpPr/>
          <p:nvPr/>
        </p:nvSpPr>
        <p:spPr>
          <a:xfrm>
            <a:off x="1066783" y="1671784"/>
            <a:ext cx="1714208" cy="17142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9" name="椭圆 141"/>
          <p:cNvSpPr/>
          <p:nvPr/>
        </p:nvSpPr>
        <p:spPr>
          <a:xfrm>
            <a:off x="3826430" y="1668245"/>
            <a:ext cx="1714208" cy="17142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0" name="椭圆 142"/>
          <p:cNvSpPr/>
          <p:nvPr/>
        </p:nvSpPr>
        <p:spPr>
          <a:xfrm>
            <a:off x="6594318" y="1679892"/>
            <a:ext cx="1714208" cy="17142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1" name="椭圆 143"/>
          <p:cNvSpPr/>
          <p:nvPr/>
        </p:nvSpPr>
        <p:spPr>
          <a:xfrm>
            <a:off x="9354181" y="1680258"/>
            <a:ext cx="1714208" cy="17142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2" name="Freeform 74"/>
          <p:cNvSpPr>
            <a:spLocks noEditPoints="true"/>
          </p:cNvSpPr>
          <p:nvPr/>
        </p:nvSpPr>
        <p:spPr bwMode="auto">
          <a:xfrm rot="0" flipH="false" flipV="false">
            <a:off x="9866443" y="2270249"/>
            <a:ext cx="689842" cy="616000"/>
          </a:xfrm>
          <a:custGeom>
            <a:avLst/>
            <a:gdLst/>
            <a:ahLst/>
            <a:cxnLst>
              <a:cxn ang="0">
                <a:pos x="176" y="29"/>
              </a:cxn>
              <a:cxn ang="0">
                <a:pos x="120" y="29"/>
              </a:cxn>
              <a:cxn ang="0">
                <a:pos x="120" y="0"/>
              </a:cxn>
              <a:cxn ang="0">
                <a:pos x="114" y="0"/>
              </a:cxn>
              <a:cxn ang="0">
                <a:pos x="110" y="0"/>
              </a:cxn>
              <a:cxn ang="0">
                <a:pos x="81" y="0"/>
              </a:cxn>
              <a:cxn ang="0">
                <a:pos x="71" y="0"/>
              </a:cxn>
              <a:cxn ang="0">
                <a:pos x="71" y="10"/>
              </a:cxn>
              <a:cxn ang="0">
                <a:pos x="71" y="29"/>
              </a:cxn>
              <a:cxn ang="0">
                <a:pos x="15" y="29"/>
              </a:cxn>
              <a:cxn ang="0">
                <a:pos x="0" y="44"/>
              </a:cxn>
              <a:cxn ang="0">
                <a:pos x="0" y="156"/>
              </a:cxn>
              <a:cxn ang="0">
                <a:pos x="15" y="171"/>
              </a:cxn>
              <a:cxn ang="0">
                <a:pos x="176" y="171"/>
              </a:cxn>
              <a:cxn ang="0">
                <a:pos x="192" y="156"/>
              </a:cxn>
              <a:cxn ang="0">
                <a:pos x="192" y="44"/>
              </a:cxn>
              <a:cxn ang="0">
                <a:pos x="176" y="29"/>
              </a:cxn>
              <a:cxn ang="0">
                <a:pos x="81" y="10"/>
              </a:cxn>
              <a:cxn ang="0">
                <a:pos x="110" y="10"/>
              </a:cxn>
              <a:cxn ang="0">
                <a:pos x="110" y="29"/>
              </a:cxn>
              <a:cxn ang="0">
                <a:pos x="81" y="29"/>
              </a:cxn>
              <a:cxn ang="0">
                <a:pos x="81" y="10"/>
              </a:cxn>
              <a:cxn ang="0">
                <a:pos x="134" y="107"/>
              </a:cxn>
              <a:cxn ang="0">
                <a:pos x="127" y="115"/>
              </a:cxn>
              <a:cxn ang="0">
                <a:pos x="111" y="115"/>
              </a:cxn>
              <a:cxn ang="0">
                <a:pos x="111" y="130"/>
              </a:cxn>
              <a:cxn ang="0">
                <a:pos x="103" y="138"/>
              </a:cxn>
              <a:cxn ang="0">
                <a:pos x="88" y="138"/>
              </a:cxn>
              <a:cxn ang="0">
                <a:pos x="80" y="130"/>
              </a:cxn>
              <a:cxn ang="0">
                <a:pos x="80" y="115"/>
              </a:cxn>
              <a:cxn ang="0">
                <a:pos x="65" y="115"/>
              </a:cxn>
              <a:cxn ang="0">
                <a:pos x="57" y="107"/>
              </a:cxn>
              <a:cxn ang="0">
                <a:pos x="57" y="92"/>
              </a:cxn>
              <a:cxn ang="0">
                <a:pos x="65" y="84"/>
              </a:cxn>
              <a:cxn ang="0">
                <a:pos x="80" y="84"/>
              </a:cxn>
              <a:cxn ang="0">
                <a:pos x="80" y="68"/>
              </a:cxn>
              <a:cxn ang="0">
                <a:pos x="88" y="61"/>
              </a:cxn>
              <a:cxn ang="0">
                <a:pos x="103" y="61"/>
              </a:cxn>
              <a:cxn ang="0">
                <a:pos x="111" y="68"/>
              </a:cxn>
              <a:cxn ang="0">
                <a:pos x="111" y="84"/>
              </a:cxn>
              <a:cxn ang="0">
                <a:pos x="127" y="84"/>
              </a:cxn>
              <a:cxn ang="0">
                <a:pos x="134" y="92"/>
              </a:cxn>
              <a:cxn ang="0">
                <a:pos x="134" y="107"/>
              </a:cxn>
            </a:cxnLst>
            <a:rect l="0" t="0" r="r" b="b"/>
            <a:pathLst>
              <a:path w="192" h="171">
                <a:moveTo>
                  <a:pt x="176" y="29"/>
                </a:moveTo>
                <a:cubicBezTo>
                  <a:pt x="120" y="29"/>
                  <a:pt x="120" y="29"/>
                  <a:pt x="120" y="29"/>
                </a:cubicBezTo>
                <a:cubicBezTo>
                  <a:pt x="120" y="0"/>
                  <a:pt x="120" y="0"/>
                  <a:pt x="120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10"/>
                  <a:pt x="71" y="10"/>
                  <a:pt x="71" y="10"/>
                </a:cubicBezTo>
                <a:cubicBezTo>
                  <a:pt x="71" y="29"/>
                  <a:pt x="71" y="29"/>
                  <a:pt x="71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7" y="29"/>
                  <a:pt x="0" y="36"/>
                  <a:pt x="0" y="44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4"/>
                  <a:pt x="7" y="171"/>
                  <a:pt x="15" y="171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85" y="171"/>
                  <a:pt x="192" y="164"/>
                  <a:pt x="192" y="156"/>
                </a:cubicBezTo>
                <a:cubicBezTo>
                  <a:pt x="192" y="44"/>
                  <a:pt x="192" y="44"/>
                  <a:pt x="192" y="44"/>
                </a:cubicBezTo>
                <a:cubicBezTo>
                  <a:pt x="192" y="36"/>
                  <a:pt x="185" y="29"/>
                  <a:pt x="176" y="29"/>
                </a:cubicBezTo>
                <a:moveTo>
                  <a:pt x="81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81" y="29"/>
                  <a:pt x="81" y="29"/>
                  <a:pt x="81" y="29"/>
                </a:cubicBezTo>
                <a:lnTo>
                  <a:pt x="81" y="10"/>
                </a:lnTo>
                <a:close/>
                <a:moveTo>
                  <a:pt x="134" y="107"/>
                </a:moveTo>
                <a:cubicBezTo>
                  <a:pt x="134" y="111"/>
                  <a:pt x="131" y="115"/>
                  <a:pt x="127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11" y="135"/>
                  <a:pt x="108" y="138"/>
                  <a:pt x="103" y="138"/>
                </a:cubicBezTo>
                <a:cubicBezTo>
                  <a:pt x="88" y="138"/>
                  <a:pt x="88" y="138"/>
                  <a:pt x="88" y="138"/>
                </a:cubicBezTo>
                <a:cubicBezTo>
                  <a:pt x="84" y="138"/>
                  <a:pt x="80" y="135"/>
                  <a:pt x="80" y="130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65" y="115"/>
                  <a:pt x="65" y="115"/>
                  <a:pt x="65" y="115"/>
                </a:cubicBezTo>
                <a:cubicBezTo>
                  <a:pt x="60" y="115"/>
                  <a:pt x="57" y="111"/>
                  <a:pt x="57" y="107"/>
                </a:cubicBezTo>
                <a:cubicBezTo>
                  <a:pt x="57" y="92"/>
                  <a:pt x="57" y="92"/>
                  <a:pt x="57" y="92"/>
                </a:cubicBezTo>
                <a:cubicBezTo>
                  <a:pt x="57" y="88"/>
                  <a:pt x="60" y="84"/>
                  <a:pt x="65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4"/>
                  <a:pt x="84" y="61"/>
                  <a:pt x="88" y="61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108" y="61"/>
                  <a:pt x="111" y="64"/>
                  <a:pt x="111" y="68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31" y="84"/>
                  <a:pt x="134" y="88"/>
                  <a:pt x="134" y="92"/>
                </a:cubicBezTo>
                <a:lnTo>
                  <a:pt x="134" y="10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  <p:grpSp>
        <p:nvGrpSpPr>
          <p:cNvPr id="323" name="Group 18"/>
          <p:cNvGrpSpPr/>
          <p:nvPr/>
        </p:nvGrpSpPr>
        <p:grpSpPr>
          <a:xfrm rot="0" flipH="false" flipV="false">
            <a:off x="4428366" y="2280841"/>
            <a:ext cx="515974" cy="558680"/>
            <a:chOff x="5265738" y="1744663"/>
            <a:chExt cx="1020762" cy="1133475"/>
          </a:xfrm>
          <a:solidFill>
            <a:srgbClr val="474849"/>
          </a:solidFill>
        </p:grpSpPr>
        <p:sp>
          <p:nvSpPr>
            <p:cNvPr id="324" name="Freeform 5"/>
            <p:cNvSpPr>
              <a:spLocks noEditPoints="true"/>
            </p:cNvSpPr>
            <p:nvPr/>
          </p:nvSpPr>
          <p:spPr bwMode="auto">
            <a:xfrm>
              <a:off x="5535613" y="2108201"/>
              <a:ext cx="481012" cy="338138"/>
            </a:xfrm>
            <a:custGeom>
              <a:avLst/>
              <a:gdLst/>
              <a:ahLst/>
              <a:cxnLst>
                <a:cxn ang="0">
                  <a:pos x="64" y="88"/>
                </a:cxn>
                <a:cxn ang="0">
                  <a:pos x="127" y="0"/>
                </a:cxn>
                <a:cxn ang="0">
                  <a:pos x="0" y="0"/>
                </a:cxn>
                <a:cxn ang="0">
                  <a:pos x="64" y="88"/>
                </a:cxn>
                <a:cxn ang="0">
                  <a:pos x="64" y="88"/>
                </a:cxn>
                <a:cxn ang="0">
                  <a:pos x="64" y="88"/>
                </a:cxn>
              </a:cxnLst>
              <a:rect l="0" t="0" r="r" b="b"/>
              <a:pathLst>
                <a:path w="127" h="89">
                  <a:moveTo>
                    <a:pt x="64" y="88"/>
                  </a:moveTo>
                  <a:cubicBezTo>
                    <a:pt x="102" y="87"/>
                    <a:pt x="127" y="52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4"/>
                    <a:pt x="25" y="89"/>
                    <a:pt x="64" y="88"/>
                  </a:cubicBezTo>
                  <a:close/>
                  <a:moveTo>
                    <a:pt x="64" y="88"/>
                  </a:moveTo>
                  <a:cubicBezTo>
                    <a:pt x="64" y="88"/>
                    <a:pt x="64" y="88"/>
                    <a:pt x="64" y="88"/>
                  </a:cubicBezTo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solidFill>
                <a:schemeClr val="bg1">
                  <a:alpha val="10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false" compatLnSpc="true">
              <a:prstTxWarp prst="textNoShape">
                <a:avLst/>
              </a:prstTxWarp>
            </a:bodyPr>
            <a:lstStyle/>
            <a:p>
              <a:pPr/>
              <a:endParaRPr lang="en-US">
                <a:cs typeface="+mn-ea"/>
                <a:sym typeface="+mn-lt"/>
              </a:endParaRPr>
            </a:p>
          </p:txBody>
        </p:sp>
        <p:sp>
          <p:nvSpPr>
            <p:cNvPr id="325" name="Freeform 6"/>
            <p:cNvSpPr>
              <a:spLocks noEditPoints="true"/>
            </p:cNvSpPr>
            <p:nvPr/>
          </p:nvSpPr>
          <p:spPr bwMode="auto">
            <a:xfrm>
              <a:off x="5265738" y="2430463"/>
              <a:ext cx="1020762" cy="447675"/>
            </a:xfrm>
            <a:custGeom>
              <a:avLst/>
              <a:gdLst/>
              <a:ahLst/>
              <a:cxnLst>
                <a:cxn ang="0">
                  <a:pos x="222" y="39"/>
                </a:cxn>
                <a:cxn ang="0">
                  <a:pos x="210" y="28"/>
                </a:cxn>
                <a:cxn ang="0">
                  <a:pos x="176" y="13"/>
                </a:cxn>
                <a:cxn ang="0">
                  <a:pos x="162" y="1"/>
                </a:cxn>
                <a:cxn ang="0">
                  <a:pos x="134" y="26"/>
                </a:cxn>
                <a:cxn ang="0">
                  <a:pos x="108" y="0"/>
                </a:cxn>
                <a:cxn ang="0">
                  <a:pos x="92" y="14"/>
                </a:cxn>
                <a:cxn ang="0">
                  <a:pos x="59" y="29"/>
                </a:cxn>
                <a:cxn ang="0">
                  <a:pos x="48" y="39"/>
                </a:cxn>
                <a:cxn ang="0">
                  <a:pos x="0" y="118"/>
                </a:cxn>
                <a:cxn ang="0">
                  <a:pos x="121" y="118"/>
                </a:cxn>
                <a:cxn ang="0">
                  <a:pos x="134" y="53"/>
                </a:cxn>
                <a:cxn ang="0">
                  <a:pos x="148" y="118"/>
                </a:cxn>
                <a:cxn ang="0">
                  <a:pos x="269" y="118"/>
                </a:cxn>
                <a:cxn ang="0">
                  <a:pos x="222" y="39"/>
                </a:cxn>
                <a:cxn ang="0">
                  <a:pos x="212" y="86"/>
                </a:cxn>
                <a:cxn ang="0">
                  <a:pos x="200" y="86"/>
                </a:cxn>
                <a:cxn ang="0">
                  <a:pos x="200" y="98"/>
                </a:cxn>
                <a:cxn ang="0">
                  <a:pos x="185" y="98"/>
                </a:cxn>
                <a:cxn ang="0">
                  <a:pos x="185" y="86"/>
                </a:cxn>
                <a:cxn ang="0">
                  <a:pos x="173" y="86"/>
                </a:cxn>
                <a:cxn ang="0">
                  <a:pos x="173" y="72"/>
                </a:cxn>
                <a:cxn ang="0">
                  <a:pos x="185" y="72"/>
                </a:cxn>
                <a:cxn ang="0">
                  <a:pos x="185" y="59"/>
                </a:cxn>
                <a:cxn ang="0">
                  <a:pos x="200" y="59"/>
                </a:cxn>
                <a:cxn ang="0">
                  <a:pos x="200" y="72"/>
                </a:cxn>
                <a:cxn ang="0">
                  <a:pos x="212" y="72"/>
                </a:cxn>
                <a:cxn ang="0">
                  <a:pos x="212" y="86"/>
                </a:cxn>
                <a:cxn ang="0">
                  <a:pos x="212" y="86"/>
                </a:cxn>
                <a:cxn ang="0">
                  <a:pos x="212" y="86"/>
                </a:cxn>
              </a:cxnLst>
              <a:rect l="0" t="0" r="r" b="b"/>
              <a:pathLst>
                <a:path w="269" h="118">
                  <a:moveTo>
                    <a:pt x="222" y="39"/>
                  </a:moveTo>
                  <a:cubicBezTo>
                    <a:pt x="219" y="34"/>
                    <a:pt x="214" y="30"/>
                    <a:pt x="210" y="28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5" y="31"/>
                    <a:pt x="50" y="34"/>
                    <a:pt x="48" y="39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269" y="118"/>
                    <a:pt x="269" y="118"/>
                    <a:pt x="269" y="118"/>
                  </a:cubicBezTo>
                  <a:lnTo>
                    <a:pt x="222" y="39"/>
                  </a:lnTo>
                  <a:close/>
                  <a:moveTo>
                    <a:pt x="212" y="86"/>
                  </a:moveTo>
                  <a:cubicBezTo>
                    <a:pt x="200" y="86"/>
                    <a:pt x="200" y="86"/>
                    <a:pt x="200" y="86"/>
                  </a:cubicBezTo>
                  <a:cubicBezTo>
                    <a:pt x="200" y="98"/>
                    <a:pt x="200" y="98"/>
                    <a:pt x="200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5" y="59"/>
                    <a:pt x="185" y="59"/>
                    <a:pt x="185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212" y="72"/>
                    <a:pt x="212" y="72"/>
                    <a:pt x="212" y="72"/>
                  </a:cubicBezTo>
                  <a:lnTo>
                    <a:pt x="212" y="86"/>
                  </a:lnTo>
                  <a:close/>
                  <a:moveTo>
                    <a:pt x="212" y="86"/>
                  </a:moveTo>
                  <a:cubicBezTo>
                    <a:pt x="212" y="86"/>
                    <a:pt x="212" y="86"/>
                    <a:pt x="212" y="86"/>
                  </a:cubicBezTo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solidFill>
                <a:schemeClr val="bg1">
                  <a:alpha val="10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false" compatLnSpc="true">
              <a:prstTxWarp prst="textNoShape">
                <a:avLst/>
              </a:prstTxWarp>
            </a:bodyPr>
            <a:lstStyle/>
            <a:p>
              <a:pPr/>
              <a:endParaRPr lang="en-US">
                <a:cs typeface="+mn-ea"/>
                <a:sym typeface="+mn-lt"/>
              </a:endParaRPr>
            </a:p>
          </p:txBody>
        </p:sp>
        <p:sp>
          <p:nvSpPr>
            <p:cNvPr id="326" name="Freeform 7"/>
            <p:cNvSpPr>
              <a:spLocks noEditPoints="true"/>
            </p:cNvSpPr>
            <p:nvPr/>
          </p:nvSpPr>
          <p:spPr bwMode="auto">
            <a:xfrm>
              <a:off x="5535613" y="1744663"/>
              <a:ext cx="481012" cy="311150"/>
            </a:xfrm>
            <a:custGeom>
              <a:avLst/>
              <a:gdLst/>
              <a:ahLst/>
              <a:cxnLst>
                <a:cxn ang="0">
                  <a:pos x="127" y="65"/>
                </a:cxn>
                <a:cxn ang="0">
                  <a:pos x="92" y="28"/>
                </a:cxn>
                <a:cxn ang="0">
                  <a:pos x="92" y="28"/>
                </a:cxn>
                <a:cxn ang="0">
                  <a:pos x="64" y="0"/>
                </a:cxn>
                <a:cxn ang="0">
                  <a:pos x="36" y="28"/>
                </a:cxn>
                <a:cxn ang="0">
                  <a:pos x="36" y="28"/>
                </a:cxn>
                <a:cxn ang="0">
                  <a:pos x="0" y="65"/>
                </a:cxn>
                <a:cxn ang="0">
                  <a:pos x="0" y="82"/>
                </a:cxn>
                <a:cxn ang="0">
                  <a:pos x="127" y="82"/>
                </a:cxn>
                <a:cxn ang="0">
                  <a:pos x="127" y="65"/>
                </a:cxn>
                <a:cxn ang="0">
                  <a:pos x="64" y="12"/>
                </a:cxn>
                <a:cxn ang="0">
                  <a:pos x="79" y="28"/>
                </a:cxn>
                <a:cxn ang="0">
                  <a:pos x="64" y="44"/>
                </a:cxn>
                <a:cxn ang="0">
                  <a:pos x="48" y="28"/>
                </a:cxn>
                <a:cxn ang="0">
                  <a:pos x="64" y="12"/>
                </a:cxn>
                <a:cxn ang="0">
                  <a:pos x="64" y="12"/>
                </a:cxn>
                <a:cxn ang="0">
                  <a:pos x="64" y="12"/>
                </a:cxn>
              </a:cxnLst>
              <a:rect l="0" t="0" r="r" b="b"/>
              <a:pathLst>
                <a:path w="127" h="82">
                  <a:moveTo>
                    <a:pt x="127" y="65"/>
                  </a:moveTo>
                  <a:cubicBezTo>
                    <a:pt x="127" y="45"/>
                    <a:pt x="111" y="29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12"/>
                    <a:pt x="79" y="0"/>
                    <a:pt x="64" y="0"/>
                  </a:cubicBezTo>
                  <a:cubicBezTo>
                    <a:pt x="48" y="0"/>
                    <a:pt x="36" y="1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16" y="29"/>
                    <a:pt x="0" y="45"/>
                    <a:pt x="0" y="6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27" y="82"/>
                    <a:pt x="127" y="82"/>
                    <a:pt x="127" y="82"/>
                  </a:cubicBezTo>
                  <a:lnTo>
                    <a:pt x="127" y="65"/>
                  </a:lnTo>
                  <a:close/>
                  <a:moveTo>
                    <a:pt x="64" y="12"/>
                  </a:moveTo>
                  <a:cubicBezTo>
                    <a:pt x="72" y="12"/>
                    <a:pt x="79" y="19"/>
                    <a:pt x="79" y="28"/>
                  </a:cubicBezTo>
                  <a:cubicBezTo>
                    <a:pt x="79" y="37"/>
                    <a:pt x="72" y="44"/>
                    <a:pt x="64" y="44"/>
                  </a:cubicBezTo>
                  <a:cubicBezTo>
                    <a:pt x="55" y="44"/>
                    <a:pt x="48" y="37"/>
                    <a:pt x="48" y="28"/>
                  </a:cubicBezTo>
                  <a:cubicBezTo>
                    <a:pt x="48" y="19"/>
                    <a:pt x="55" y="12"/>
                    <a:pt x="64" y="12"/>
                  </a:cubicBezTo>
                  <a:close/>
                  <a:moveTo>
                    <a:pt x="64" y="12"/>
                  </a:moveTo>
                  <a:cubicBezTo>
                    <a:pt x="64" y="12"/>
                    <a:pt x="64" y="12"/>
                    <a:pt x="64" y="12"/>
                  </a:cubicBezTo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solidFill>
                <a:schemeClr val="bg1">
                  <a:alpha val="10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false" compatLnSpc="true">
              <a:prstTxWarp prst="textNoShape">
                <a:avLst/>
              </a:prstTxWarp>
            </a:bodyPr>
            <a:lstStyle/>
            <a:p>
              <a:pPr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27" name="Group 50"/>
          <p:cNvGrpSpPr/>
          <p:nvPr/>
        </p:nvGrpSpPr>
        <p:grpSpPr>
          <a:xfrm rot="0" flipH="false" flipV="false">
            <a:off x="1639678" y="2327569"/>
            <a:ext cx="492102" cy="558680"/>
            <a:chOff x="1697038" y="3125788"/>
            <a:chExt cx="809625" cy="919163"/>
          </a:xfrm>
          <a:solidFill>
            <a:schemeClr val="bg1">
              <a:alpha val="100000"/>
            </a:schemeClr>
          </a:solidFill>
        </p:grpSpPr>
        <p:sp>
          <p:nvSpPr>
            <p:cNvPr id="328" name="Freeform 31"/>
            <p:cNvSpPr>
              <a:spLocks noEditPoints="true"/>
            </p:cNvSpPr>
            <p:nvPr/>
          </p:nvSpPr>
          <p:spPr bwMode="auto">
            <a:xfrm>
              <a:off x="2185988" y="3294063"/>
              <a:ext cx="171450" cy="174625"/>
            </a:xfrm>
            <a:custGeom>
              <a:avLst/>
              <a:gdLst/>
              <a:ahLst/>
              <a:cxnLst>
                <a:cxn ang="0">
                  <a:pos x="59" y="30"/>
                </a:cxn>
                <a:cxn ang="0">
                  <a:pos x="29" y="60"/>
                </a:cxn>
                <a:cxn ang="0">
                  <a:pos x="0" y="30"/>
                </a:cxn>
                <a:cxn ang="0">
                  <a:pos x="29" y="0"/>
                </a:cxn>
                <a:cxn ang="0">
                  <a:pos x="59" y="30"/>
                </a:cxn>
                <a:cxn ang="0">
                  <a:pos x="59" y="30"/>
                </a:cxn>
                <a:cxn ang="0">
                  <a:pos x="59" y="30"/>
                </a:cxn>
              </a:cxnLst>
              <a:rect l="0" t="0" r="r" b="b"/>
              <a:pathLst>
                <a:path w="59" h="60">
                  <a:moveTo>
                    <a:pt x="59" y="30"/>
                  </a:moveTo>
                  <a:cubicBezTo>
                    <a:pt x="59" y="47"/>
                    <a:pt x="46" y="60"/>
                    <a:pt x="29" y="60"/>
                  </a:cubicBezTo>
                  <a:cubicBezTo>
                    <a:pt x="13" y="60"/>
                    <a:pt x="0" y="47"/>
                    <a:pt x="0" y="30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6" y="0"/>
                    <a:pt x="59" y="14"/>
                    <a:pt x="59" y="30"/>
                  </a:cubicBezTo>
                  <a:close/>
                  <a:moveTo>
                    <a:pt x="59" y="30"/>
                  </a:moveTo>
                  <a:cubicBezTo>
                    <a:pt x="59" y="30"/>
                    <a:pt x="59" y="30"/>
                    <a:pt x="59" y="30"/>
                  </a:cubicBezTo>
                </a:path>
              </a:pathLst>
            </a:custGeom>
            <a:grpFill/>
            <a:ln w="12700">
              <a:solidFill>
                <a:schemeClr val="bg1">
                  <a:alpha val="10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false" compatLnSpc="true">
              <a:prstTxWarp prst="textNoShape">
                <a:avLst/>
              </a:prstTxWarp>
            </a:bodyPr>
            <a:lstStyle/>
            <a:p>
              <a:pPr/>
              <a:endParaRPr lang="en-US">
                <a:cs typeface="+mn-ea"/>
                <a:sym typeface="+mn-lt"/>
              </a:endParaRPr>
            </a:p>
          </p:txBody>
        </p:sp>
        <p:sp>
          <p:nvSpPr>
            <p:cNvPr id="329" name="Freeform 32"/>
            <p:cNvSpPr>
              <a:spLocks noEditPoints="true"/>
            </p:cNvSpPr>
            <p:nvPr/>
          </p:nvSpPr>
          <p:spPr bwMode="auto">
            <a:xfrm>
              <a:off x="1697038" y="3125788"/>
              <a:ext cx="809625" cy="919163"/>
            </a:xfrm>
            <a:custGeom>
              <a:avLst/>
              <a:gdLst/>
              <a:ahLst/>
              <a:cxnLst>
                <a:cxn ang="0">
                  <a:pos x="277" y="294"/>
                </a:cxn>
                <a:cxn ang="0">
                  <a:pos x="268" y="261"/>
                </a:cxn>
                <a:cxn ang="0">
                  <a:pos x="253" y="209"/>
                </a:cxn>
                <a:cxn ang="0">
                  <a:pos x="265" y="198"/>
                </a:cxn>
                <a:cxn ang="0">
                  <a:pos x="219" y="142"/>
                </a:cxn>
                <a:cxn ang="0">
                  <a:pos x="198" y="120"/>
                </a:cxn>
                <a:cxn ang="0">
                  <a:pos x="185" y="120"/>
                </a:cxn>
                <a:cxn ang="0">
                  <a:pos x="164" y="142"/>
                </a:cxn>
                <a:cxn ang="0">
                  <a:pos x="161" y="178"/>
                </a:cxn>
                <a:cxn ang="0">
                  <a:pos x="145" y="132"/>
                </a:cxn>
                <a:cxn ang="0">
                  <a:pos x="141" y="170"/>
                </a:cxn>
                <a:cxn ang="0">
                  <a:pos x="120" y="165"/>
                </a:cxn>
                <a:cxn ang="0">
                  <a:pos x="106" y="128"/>
                </a:cxn>
                <a:cxn ang="0">
                  <a:pos x="83" y="102"/>
                </a:cxn>
                <a:cxn ang="0">
                  <a:pos x="83" y="74"/>
                </a:cxn>
                <a:cxn ang="0">
                  <a:pos x="85" y="64"/>
                </a:cxn>
                <a:cxn ang="0">
                  <a:pos x="92" y="25"/>
                </a:cxn>
                <a:cxn ang="0">
                  <a:pos x="80" y="18"/>
                </a:cxn>
                <a:cxn ang="0">
                  <a:pos x="80" y="15"/>
                </a:cxn>
                <a:cxn ang="0">
                  <a:pos x="90" y="6"/>
                </a:cxn>
                <a:cxn ang="0">
                  <a:pos x="81" y="12"/>
                </a:cxn>
                <a:cxn ang="0">
                  <a:pos x="76" y="9"/>
                </a:cxn>
                <a:cxn ang="0">
                  <a:pos x="50" y="12"/>
                </a:cxn>
                <a:cxn ang="0">
                  <a:pos x="41" y="0"/>
                </a:cxn>
                <a:cxn ang="0">
                  <a:pos x="9" y="12"/>
                </a:cxn>
                <a:cxn ang="0">
                  <a:pos x="0" y="6"/>
                </a:cxn>
                <a:cxn ang="0">
                  <a:pos x="41" y="15"/>
                </a:cxn>
                <a:cxn ang="0">
                  <a:pos x="40" y="277"/>
                </a:cxn>
                <a:cxn ang="0">
                  <a:pos x="13" y="292"/>
                </a:cxn>
                <a:cxn ang="0">
                  <a:pos x="15" y="310"/>
                </a:cxn>
                <a:cxn ang="0">
                  <a:pos x="22" y="295"/>
                </a:cxn>
                <a:cxn ang="0">
                  <a:pos x="55" y="287"/>
                </a:cxn>
                <a:cxn ang="0">
                  <a:pos x="65" y="301"/>
                </a:cxn>
                <a:cxn ang="0">
                  <a:pos x="83" y="301"/>
                </a:cxn>
                <a:cxn ang="0">
                  <a:pos x="55" y="277"/>
                </a:cxn>
                <a:cxn ang="0">
                  <a:pos x="50" y="15"/>
                </a:cxn>
                <a:cxn ang="0">
                  <a:pos x="72" y="16"/>
                </a:cxn>
                <a:cxn ang="0">
                  <a:pos x="67" y="18"/>
                </a:cxn>
                <a:cxn ang="0">
                  <a:pos x="60" y="57"/>
                </a:cxn>
                <a:cxn ang="0">
                  <a:pos x="68" y="64"/>
                </a:cxn>
                <a:cxn ang="0">
                  <a:pos x="74" y="68"/>
                </a:cxn>
                <a:cxn ang="0">
                  <a:pos x="78" y="64"/>
                </a:cxn>
                <a:cxn ang="0">
                  <a:pos x="79" y="74"/>
                </a:cxn>
                <a:cxn ang="0">
                  <a:pos x="96" y="126"/>
                </a:cxn>
                <a:cxn ang="0">
                  <a:pos x="112" y="149"/>
                </a:cxn>
                <a:cxn ang="0">
                  <a:pos x="142" y="180"/>
                </a:cxn>
                <a:cxn ang="0">
                  <a:pos x="140" y="255"/>
                </a:cxn>
                <a:cxn ang="0">
                  <a:pos x="246" y="284"/>
                </a:cxn>
                <a:cxn ang="0">
                  <a:pos x="246" y="283"/>
                </a:cxn>
                <a:cxn ang="0">
                  <a:pos x="269" y="315"/>
                </a:cxn>
                <a:cxn ang="0">
                  <a:pos x="77" y="18"/>
                </a:cxn>
                <a:cxn ang="0">
                  <a:pos x="75" y="16"/>
                </a:cxn>
                <a:cxn ang="0">
                  <a:pos x="77" y="15"/>
                </a:cxn>
                <a:cxn ang="0">
                  <a:pos x="77" y="18"/>
                </a:cxn>
                <a:cxn ang="0">
                  <a:pos x="232" y="205"/>
                </a:cxn>
                <a:cxn ang="0">
                  <a:pos x="212" y="191"/>
                </a:cxn>
                <a:cxn ang="0">
                  <a:pos x="164" y="202"/>
                </a:cxn>
                <a:cxn ang="0">
                  <a:pos x="164" y="182"/>
                </a:cxn>
                <a:cxn ang="0">
                  <a:pos x="160" y="255"/>
                </a:cxn>
                <a:cxn ang="0">
                  <a:pos x="164" y="242"/>
                </a:cxn>
                <a:cxn ang="0">
                  <a:pos x="235" y="255"/>
                </a:cxn>
                <a:cxn ang="0">
                  <a:pos x="197" y="292"/>
                </a:cxn>
              </a:cxnLst>
              <a:rect l="0" t="0" r="r" b="b"/>
              <a:pathLst>
                <a:path w="280" h="317">
                  <a:moveTo>
                    <a:pt x="278" y="298"/>
                  </a:moveTo>
                  <a:cubicBezTo>
                    <a:pt x="277" y="294"/>
                    <a:pt x="277" y="294"/>
                    <a:pt x="277" y="29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68" y="261"/>
                    <a:pt x="268" y="261"/>
                    <a:pt x="268" y="261"/>
                  </a:cubicBezTo>
                  <a:cubicBezTo>
                    <a:pt x="256" y="214"/>
                    <a:pt x="256" y="214"/>
                    <a:pt x="256" y="214"/>
                  </a:cubicBezTo>
                  <a:cubicBezTo>
                    <a:pt x="255" y="212"/>
                    <a:pt x="254" y="210"/>
                    <a:pt x="253" y="209"/>
                  </a:cubicBezTo>
                  <a:cubicBezTo>
                    <a:pt x="253" y="209"/>
                    <a:pt x="254" y="209"/>
                    <a:pt x="254" y="209"/>
                  </a:cubicBezTo>
                  <a:cubicBezTo>
                    <a:pt x="260" y="209"/>
                    <a:pt x="265" y="204"/>
                    <a:pt x="265" y="198"/>
                  </a:cubicBezTo>
                  <a:cubicBezTo>
                    <a:pt x="265" y="191"/>
                    <a:pt x="260" y="186"/>
                    <a:pt x="254" y="186"/>
                  </a:cubicBezTo>
                  <a:cubicBezTo>
                    <a:pt x="236" y="186"/>
                    <a:pt x="225" y="179"/>
                    <a:pt x="219" y="142"/>
                  </a:cubicBezTo>
                  <a:cubicBezTo>
                    <a:pt x="219" y="141"/>
                    <a:pt x="219" y="141"/>
                    <a:pt x="219" y="140"/>
                  </a:cubicBezTo>
                  <a:cubicBezTo>
                    <a:pt x="217" y="129"/>
                    <a:pt x="207" y="122"/>
                    <a:pt x="198" y="120"/>
                  </a:cubicBezTo>
                  <a:cubicBezTo>
                    <a:pt x="198" y="120"/>
                    <a:pt x="195" y="119"/>
                    <a:pt x="192" y="119"/>
                  </a:cubicBezTo>
                  <a:cubicBezTo>
                    <a:pt x="189" y="119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75" y="122"/>
                    <a:pt x="164" y="130"/>
                    <a:pt x="164" y="142"/>
                  </a:cubicBezTo>
                  <a:cubicBezTo>
                    <a:pt x="164" y="178"/>
                    <a:pt x="164" y="178"/>
                    <a:pt x="164" y="178"/>
                  </a:cubicBezTo>
                  <a:cubicBezTo>
                    <a:pt x="163" y="178"/>
                    <a:pt x="162" y="178"/>
                    <a:pt x="161" y="178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5" y="135"/>
                    <a:pt x="150" y="131"/>
                    <a:pt x="145" y="132"/>
                  </a:cubicBezTo>
                  <a:cubicBezTo>
                    <a:pt x="140" y="133"/>
                    <a:pt x="136" y="137"/>
                    <a:pt x="137" y="143"/>
                  </a:cubicBezTo>
                  <a:cubicBezTo>
                    <a:pt x="141" y="170"/>
                    <a:pt x="141" y="170"/>
                    <a:pt x="141" y="170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3" y="175"/>
                    <a:pt x="125" y="172"/>
                    <a:pt x="120" y="165"/>
                  </a:cubicBezTo>
                  <a:cubicBezTo>
                    <a:pt x="115" y="159"/>
                    <a:pt x="115" y="154"/>
                    <a:pt x="115" y="149"/>
                  </a:cubicBezTo>
                  <a:cubicBezTo>
                    <a:pt x="116" y="142"/>
                    <a:pt x="116" y="135"/>
                    <a:pt x="106" y="128"/>
                  </a:cubicBezTo>
                  <a:cubicBezTo>
                    <a:pt x="103" y="126"/>
                    <a:pt x="100" y="124"/>
                    <a:pt x="97" y="123"/>
                  </a:cubicBezTo>
                  <a:cubicBezTo>
                    <a:pt x="89" y="118"/>
                    <a:pt x="85" y="116"/>
                    <a:pt x="83" y="102"/>
                  </a:cubicBezTo>
                  <a:cubicBezTo>
                    <a:pt x="82" y="93"/>
                    <a:pt x="81" y="84"/>
                    <a:pt x="82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9" y="64"/>
                    <a:pt x="92" y="61"/>
                    <a:pt x="92" y="57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1"/>
                    <a:pt x="89" y="18"/>
                    <a:pt x="85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5"/>
                    <a:pt x="80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6" y="15"/>
                    <a:pt x="90" y="11"/>
                    <a:pt x="90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9"/>
                    <a:pt x="85" y="12"/>
                    <a:pt x="81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0"/>
                    <a:pt x="77" y="9"/>
                    <a:pt x="76" y="9"/>
                  </a:cubicBezTo>
                  <a:cubicBezTo>
                    <a:pt x="74" y="9"/>
                    <a:pt x="73" y="10"/>
                    <a:pt x="72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6" y="12"/>
                    <a:pt x="3" y="9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1"/>
                    <a:pt x="4" y="15"/>
                    <a:pt x="9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277"/>
                    <a:pt x="41" y="277"/>
                    <a:pt x="41" y="277"/>
                  </a:cubicBezTo>
                  <a:cubicBezTo>
                    <a:pt x="40" y="277"/>
                    <a:pt x="40" y="277"/>
                    <a:pt x="40" y="277"/>
                  </a:cubicBezTo>
                  <a:cubicBezTo>
                    <a:pt x="34" y="277"/>
                    <a:pt x="34" y="277"/>
                    <a:pt x="34" y="277"/>
                  </a:cubicBezTo>
                  <a:cubicBezTo>
                    <a:pt x="25" y="277"/>
                    <a:pt x="16" y="284"/>
                    <a:pt x="13" y="292"/>
                  </a:cubicBezTo>
                  <a:cubicBezTo>
                    <a:pt x="9" y="293"/>
                    <a:pt x="6" y="297"/>
                    <a:pt x="6" y="301"/>
                  </a:cubicBezTo>
                  <a:cubicBezTo>
                    <a:pt x="6" y="306"/>
                    <a:pt x="10" y="310"/>
                    <a:pt x="15" y="310"/>
                  </a:cubicBezTo>
                  <a:cubicBezTo>
                    <a:pt x="20" y="310"/>
                    <a:pt x="24" y="306"/>
                    <a:pt x="24" y="301"/>
                  </a:cubicBezTo>
                  <a:cubicBezTo>
                    <a:pt x="24" y="298"/>
                    <a:pt x="23" y="296"/>
                    <a:pt x="22" y="295"/>
                  </a:cubicBezTo>
                  <a:cubicBezTo>
                    <a:pt x="24" y="290"/>
                    <a:pt x="29" y="287"/>
                    <a:pt x="34" y="287"/>
                  </a:cubicBezTo>
                  <a:cubicBezTo>
                    <a:pt x="55" y="287"/>
                    <a:pt x="55" y="287"/>
                    <a:pt x="55" y="287"/>
                  </a:cubicBezTo>
                  <a:cubicBezTo>
                    <a:pt x="61" y="287"/>
                    <a:pt x="65" y="290"/>
                    <a:pt x="68" y="295"/>
                  </a:cubicBezTo>
                  <a:cubicBezTo>
                    <a:pt x="66" y="296"/>
                    <a:pt x="65" y="298"/>
                    <a:pt x="65" y="301"/>
                  </a:cubicBezTo>
                  <a:cubicBezTo>
                    <a:pt x="65" y="306"/>
                    <a:pt x="69" y="310"/>
                    <a:pt x="74" y="310"/>
                  </a:cubicBezTo>
                  <a:cubicBezTo>
                    <a:pt x="79" y="310"/>
                    <a:pt x="83" y="306"/>
                    <a:pt x="83" y="301"/>
                  </a:cubicBezTo>
                  <a:cubicBezTo>
                    <a:pt x="83" y="297"/>
                    <a:pt x="80" y="293"/>
                    <a:pt x="77" y="292"/>
                  </a:cubicBezTo>
                  <a:cubicBezTo>
                    <a:pt x="73" y="284"/>
                    <a:pt x="65" y="277"/>
                    <a:pt x="55" y="277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6"/>
                    <a:pt x="72" y="16"/>
                  </a:cubicBezTo>
                  <a:cubicBezTo>
                    <a:pt x="72" y="17"/>
                    <a:pt x="72" y="17"/>
                    <a:pt x="72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3" y="18"/>
                    <a:pt x="60" y="21"/>
                    <a:pt x="60" y="2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3" y="64"/>
                    <a:pt x="67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8" y="84"/>
                    <a:pt x="78" y="93"/>
                    <a:pt x="80" y="102"/>
                  </a:cubicBezTo>
                  <a:cubicBezTo>
                    <a:pt x="82" y="118"/>
                    <a:pt x="87" y="120"/>
                    <a:pt x="96" y="126"/>
                  </a:cubicBezTo>
                  <a:cubicBezTo>
                    <a:pt x="98" y="127"/>
                    <a:pt x="101" y="129"/>
                    <a:pt x="104" y="131"/>
                  </a:cubicBezTo>
                  <a:cubicBezTo>
                    <a:pt x="112" y="137"/>
                    <a:pt x="112" y="142"/>
                    <a:pt x="112" y="149"/>
                  </a:cubicBezTo>
                  <a:cubicBezTo>
                    <a:pt x="112" y="154"/>
                    <a:pt x="112" y="160"/>
                    <a:pt x="117" y="167"/>
                  </a:cubicBezTo>
                  <a:cubicBezTo>
                    <a:pt x="123" y="175"/>
                    <a:pt x="132" y="179"/>
                    <a:pt x="142" y="180"/>
                  </a:cubicBezTo>
                  <a:cubicBezTo>
                    <a:pt x="148" y="226"/>
                    <a:pt x="148" y="226"/>
                    <a:pt x="148" y="226"/>
                  </a:cubicBezTo>
                  <a:cubicBezTo>
                    <a:pt x="143" y="234"/>
                    <a:pt x="140" y="244"/>
                    <a:pt x="140" y="255"/>
                  </a:cubicBezTo>
                  <a:cubicBezTo>
                    <a:pt x="140" y="286"/>
                    <a:pt x="166" y="312"/>
                    <a:pt x="197" y="312"/>
                  </a:cubicBezTo>
                  <a:cubicBezTo>
                    <a:pt x="218" y="312"/>
                    <a:pt x="236" y="300"/>
                    <a:pt x="246" y="284"/>
                  </a:cubicBezTo>
                  <a:cubicBezTo>
                    <a:pt x="246" y="284"/>
                    <a:pt x="246" y="284"/>
                    <a:pt x="246" y="284"/>
                  </a:cubicBezTo>
                  <a:cubicBezTo>
                    <a:pt x="246" y="284"/>
                    <a:pt x="246" y="283"/>
                    <a:pt x="246" y="283"/>
                  </a:cubicBezTo>
                  <a:cubicBezTo>
                    <a:pt x="252" y="306"/>
                    <a:pt x="252" y="306"/>
                    <a:pt x="252" y="306"/>
                  </a:cubicBezTo>
                  <a:cubicBezTo>
                    <a:pt x="254" y="313"/>
                    <a:pt x="262" y="317"/>
                    <a:pt x="269" y="315"/>
                  </a:cubicBezTo>
                  <a:cubicBezTo>
                    <a:pt x="276" y="313"/>
                    <a:pt x="280" y="306"/>
                    <a:pt x="278" y="298"/>
                  </a:cubicBezTo>
                  <a:close/>
                  <a:moveTo>
                    <a:pt x="77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6"/>
                  </a:cubicBezTo>
                  <a:cubicBezTo>
                    <a:pt x="75" y="16"/>
                    <a:pt x="75" y="15"/>
                    <a:pt x="75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6"/>
                    <a:pt x="77" y="16"/>
                  </a:cubicBezTo>
                  <a:cubicBezTo>
                    <a:pt x="77" y="17"/>
                    <a:pt x="77" y="17"/>
                    <a:pt x="77" y="18"/>
                  </a:cubicBezTo>
                  <a:close/>
                  <a:moveTo>
                    <a:pt x="212" y="191"/>
                  </a:moveTo>
                  <a:cubicBezTo>
                    <a:pt x="218" y="197"/>
                    <a:pt x="225" y="201"/>
                    <a:pt x="232" y="205"/>
                  </a:cubicBezTo>
                  <a:cubicBezTo>
                    <a:pt x="212" y="205"/>
                    <a:pt x="212" y="205"/>
                    <a:pt x="212" y="205"/>
                  </a:cubicBezTo>
                  <a:lnTo>
                    <a:pt x="212" y="191"/>
                  </a:lnTo>
                  <a:close/>
                  <a:moveTo>
                    <a:pt x="164" y="182"/>
                  </a:moveTo>
                  <a:cubicBezTo>
                    <a:pt x="164" y="202"/>
                    <a:pt x="164" y="202"/>
                    <a:pt x="164" y="202"/>
                  </a:cubicBezTo>
                  <a:cubicBezTo>
                    <a:pt x="162" y="182"/>
                    <a:pt x="162" y="182"/>
                    <a:pt x="162" y="182"/>
                  </a:cubicBezTo>
                  <a:cubicBezTo>
                    <a:pt x="162" y="182"/>
                    <a:pt x="163" y="182"/>
                    <a:pt x="164" y="182"/>
                  </a:cubicBezTo>
                  <a:close/>
                  <a:moveTo>
                    <a:pt x="197" y="292"/>
                  </a:moveTo>
                  <a:cubicBezTo>
                    <a:pt x="177" y="292"/>
                    <a:pt x="160" y="275"/>
                    <a:pt x="160" y="255"/>
                  </a:cubicBezTo>
                  <a:cubicBezTo>
                    <a:pt x="160" y="250"/>
                    <a:pt x="161" y="246"/>
                    <a:pt x="162" y="241"/>
                  </a:cubicBezTo>
                  <a:cubicBezTo>
                    <a:pt x="163" y="241"/>
                    <a:pt x="164" y="242"/>
                    <a:pt x="164" y="242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4" y="246"/>
                    <a:pt x="235" y="250"/>
                    <a:pt x="235" y="255"/>
                  </a:cubicBezTo>
                  <a:cubicBezTo>
                    <a:pt x="235" y="275"/>
                    <a:pt x="218" y="292"/>
                    <a:pt x="197" y="292"/>
                  </a:cubicBezTo>
                  <a:close/>
                  <a:moveTo>
                    <a:pt x="197" y="292"/>
                  </a:moveTo>
                  <a:cubicBezTo>
                    <a:pt x="197" y="292"/>
                    <a:pt x="197" y="292"/>
                    <a:pt x="197" y="292"/>
                  </a:cubicBezTo>
                </a:path>
              </a:pathLst>
            </a:custGeom>
            <a:grpFill/>
            <a:ln w="12700">
              <a:solidFill>
                <a:schemeClr val="bg1">
                  <a:alpha val="10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false" compatLnSpc="true">
              <a:prstTxWarp prst="textNoShape">
                <a:avLst/>
              </a:prstTxWarp>
            </a:bodyPr>
            <a:lstStyle/>
            <a:p>
              <a:pPr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30" name="Freeform 11"/>
          <p:cNvSpPr>
            <a:spLocks noEditPoints="true"/>
          </p:cNvSpPr>
          <p:nvPr/>
        </p:nvSpPr>
        <p:spPr bwMode="auto">
          <a:xfrm rot="0" flipH="false" flipV="false">
            <a:off x="7228606" y="2395362"/>
            <a:ext cx="450682" cy="295992"/>
          </a:xfrm>
          <a:custGeom>
            <a:avLst/>
            <a:gdLst/>
            <a:ahLst/>
            <a:cxnLst>
              <a:cxn ang="0">
                <a:pos x="82" y="26"/>
              </a:cxn>
              <a:cxn ang="0">
                <a:pos x="0" y="67"/>
              </a:cxn>
              <a:cxn ang="0">
                <a:pos x="82" y="108"/>
              </a:cxn>
              <a:cxn ang="0">
                <a:pos x="164" y="67"/>
              </a:cxn>
              <a:cxn ang="0">
                <a:pos x="82" y="26"/>
              </a:cxn>
              <a:cxn ang="0">
                <a:pos x="72" y="47"/>
              </a:cxn>
              <a:cxn ang="0">
                <a:pos x="82" y="57"/>
              </a:cxn>
              <a:cxn ang="0">
                <a:pos x="72" y="67"/>
              </a:cxn>
              <a:cxn ang="0">
                <a:pos x="62" y="57"/>
              </a:cxn>
              <a:cxn ang="0">
                <a:pos x="72" y="47"/>
              </a:cxn>
              <a:cxn ang="0">
                <a:pos x="124" y="88"/>
              </a:cxn>
              <a:cxn ang="0">
                <a:pos x="104" y="95"/>
              </a:cxn>
              <a:cxn ang="0">
                <a:pos x="82" y="98"/>
              </a:cxn>
              <a:cxn ang="0">
                <a:pos x="60" y="95"/>
              </a:cxn>
              <a:cxn ang="0">
                <a:pos x="40" y="88"/>
              </a:cxn>
              <a:cxn ang="0">
                <a:pos x="13" y="67"/>
              </a:cxn>
              <a:cxn ang="0">
                <a:pos x="40" y="46"/>
              </a:cxn>
              <a:cxn ang="0">
                <a:pos x="56" y="40"/>
              </a:cxn>
              <a:cxn ang="0">
                <a:pos x="51" y="57"/>
              </a:cxn>
              <a:cxn ang="0">
                <a:pos x="82" y="88"/>
              </a:cxn>
              <a:cxn ang="0">
                <a:pos x="113" y="57"/>
              </a:cxn>
              <a:cxn ang="0">
                <a:pos x="108" y="40"/>
              </a:cxn>
              <a:cxn ang="0">
                <a:pos x="124" y="46"/>
              </a:cxn>
              <a:cxn ang="0">
                <a:pos x="151" y="67"/>
              </a:cxn>
              <a:cxn ang="0">
                <a:pos x="124" y="88"/>
              </a:cxn>
              <a:cxn ang="0">
                <a:pos x="138" y="14"/>
              </a:cxn>
              <a:cxn ang="0">
                <a:pos x="82" y="0"/>
              </a:cxn>
              <a:cxn ang="0">
                <a:pos x="26" y="14"/>
              </a:cxn>
              <a:cxn ang="0">
                <a:pos x="0" y="32"/>
              </a:cxn>
              <a:cxn ang="0">
                <a:pos x="0" y="49"/>
              </a:cxn>
              <a:cxn ang="0">
                <a:pos x="31" y="26"/>
              </a:cxn>
              <a:cxn ang="0">
                <a:pos x="82" y="14"/>
              </a:cxn>
              <a:cxn ang="0">
                <a:pos x="133" y="26"/>
              </a:cxn>
              <a:cxn ang="0">
                <a:pos x="164" y="49"/>
              </a:cxn>
              <a:cxn ang="0">
                <a:pos x="164" y="32"/>
              </a:cxn>
              <a:cxn ang="0">
                <a:pos x="138" y="14"/>
              </a:cxn>
            </a:cxnLst>
            <a:rect l="0" t="0" r="r" b="b"/>
            <a:pathLst>
              <a:path w="164" h="108">
                <a:moveTo>
                  <a:pt x="82" y="26"/>
                </a:moveTo>
                <a:cubicBezTo>
                  <a:pt x="49" y="26"/>
                  <a:pt x="19" y="42"/>
                  <a:pt x="0" y="67"/>
                </a:cubicBezTo>
                <a:cubicBezTo>
                  <a:pt x="19" y="92"/>
                  <a:pt x="49" y="108"/>
                  <a:pt x="82" y="108"/>
                </a:cubicBezTo>
                <a:cubicBezTo>
                  <a:pt x="116" y="108"/>
                  <a:pt x="145" y="92"/>
                  <a:pt x="164" y="67"/>
                </a:cubicBezTo>
                <a:cubicBezTo>
                  <a:pt x="145" y="42"/>
                  <a:pt x="116" y="26"/>
                  <a:pt x="82" y="26"/>
                </a:cubicBezTo>
                <a:moveTo>
                  <a:pt x="72" y="47"/>
                </a:moveTo>
                <a:cubicBezTo>
                  <a:pt x="77" y="47"/>
                  <a:pt x="82" y="51"/>
                  <a:pt x="82" y="57"/>
                </a:cubicBezTo>
                <a:cubicBezTo>
                  <a:pt x="82" y="63"/>
                  <a:pt x="77" y="67"/>
                  <a:pt x="72" y="67"/>
                </a:cubicBezTo>
                <a:cubicBezTo>
                  <a:pt x="66" y="67"/>
                  <a:pt x="62" y="63"/>
                  <a:pt x="62" y="57"/>
                </a:cubicBezTo>
                <a:cubicBezTo>
                  <a:pt x="62" y="51"/>
                  <a:pt x="66" y="47"/>
                  <a:pt x="72" y="47"/>
                </a:cubicBezTo>
                <a:moveTo>
                  <a:pt x="124" y="88"/>
                </a:moveTo>
                <a:cubicBezTo>
                  <a:pt x="118" y="91"/>
                  <a:pt x="111" y="94"/>
                  <a:pt x="104" y="95"/>
                </a:cubicBezTo>
                <a:cubicBezTo>
                  <a:pt x="97" y="97"/>
                  <a:pt x="89" y="98"/>
                  <a:pt x="82" y="98"/>
                </a:cubicBezTo>
                <a:cubicBezTo>
                  <a:pt x="75" y="98"/>
                  <a:pt x="67" y="97"/>
                  <a:pt x="60" y="95"/>
                </a:cubicBezTo>
                <a:cubicBezTo>
                  <a:pt x="53" y="94"/>
                  <a:pt x="46" y="91"/>
                  <a:pt x="40" y="88"/>
                </a:cubicBezTo>
                <a:cubicBezTo>
                  <a:pt x="30" y="83"/>
                  <a:pt x="21" y="76"/>
                  <a:pt x="13" y="67"/>
                </a:cubicBezTo>
                <a:cubicBezTo>
                  <a:pt x="21" y="59"/>
                  <a:pt x="30" y="52"/>
                  <a:pt x="40" y="46"/>
                </a:cubicBezTo>
                <a:cubicBezTo>
                  <a:pt x="45" y="44"/>
                  <a:pt x="51" y="42"/>
                  <a:pt x="56" y="40"/>
                </a:cubicBezTo>
                <a:cubicBezTo>
                  <a:pt x="53" y="45"/>
                  <a:pt x="51" y="51"/>
                  <a:pt x="51" y="57"/>
                </a:cubicBezTo>
                <a:cubicBezTo>
                  <a:pt x="51" y="74"/>
                  <a:pt x="65" y="88"/>
                  <a:pt x="82" y="88"/>
                </a:cubicBezTo>
                <a:cubicBezTo>
                  <a:pt x="99" y="88"/>
                  <a:pt x="113" y="74"/>
                  <a:pt x="113" y="57"/>
                </a:cubicBezTo>
                <a:cubicBezTo>
                  <a:pt x="113" y="51"/>
                  <a:pt x="111" y="45"/>
                  <a:pt x="108" y="40"/>
                </a:cubicBezTo>
                <a:cubicBezTo>
                  <a:pt x="113" y="42"/>
                  <a:pt x="119" y="44"/>
                  <a:pt x="124" y="46"/>
                </a:cubicBezTo>
                <a:cubicBezTo>
                  <a:pt x="134" y="52"/>
                  <a:pt x="143" y="59"/>
                  <a:pt x="151" y="67"/>
                </a:cubicBezTo>
                <a:cubicBezTo>
                  <a:pt x="143" y="76"/>
                  <a:pt x="134" y="83"/>
                  <a:pt x="124" y="88"/>
                </a:cubicBezTo>
                <a:moveTo>
                  <a:pt x="138" y="14"/>
                </a:moveTo>
                <a:cubicBezTo>
                  <a:pt x="121" y="5"/>
                  <a:pt x="102" y="0"/>
                  <a:pt x="82" y="0"/>
                </a:cubicBezTo>
                <a:cubicBezTo>
                  <a:pt x="62" y="0"/>
                  <a:pt x="44" y="5"/>
                  <a:pt x="26" y="14"/>
                </a:cubicBezTo>
                <a:cubicBezTo>
                  <a:pt x="17" y="19"/>
                  <a:pt x="8" y="25"/>
                  <a:pt x="0" y="32"/>
                </a:cubicBezTo>
                <a:cubicBezTo>
                  <a:pt x="0" y="49"/>
                  <a:pt x="0" y="49"/>
                  <a:pt x="0" y="49"/>
                </a:cubicBezTo>
                <a:cubicBezTo>
                  <a:pt x="9" y="40"/>
                  <a:pt x="19" y="32"/>
                  <a:pt x="31" y="26"/>
                </a:cubicBezTo>
                <a:cubicBezTo>
                  <a:pt x="47" y="18"/>
                  <a:pt x="64" y="14"/>
                  <a:pt x="82" y="14"/>
                </a:cubicBezTo>
                <a:cubicBezTo>
                  <a:pt x="100" y="14"/>
                  <a:pt x="117" y="18"/>
                  <a:pt x="133" y="26"/>
                </a:cubicBezTo>
                <a:cubicBezTo>
                  <a:pt x="145" y="32"/>
                  <a:pt x="155" y="40"/>
                  <a:pt x="164" y="49"/>
                </a:cubicBezTo>
                <a:cubicBezTo>
                  <a:pt x="164" y="32"/>
                  <a:pt x="164" y="32"/>
                  <a:pt x="164" y="32"/>
                </a:cubicBezTo>
                <a:cubicBezTo>
                  <a:pt x="156" y="25"/>
                  <a:pt x="147" y="19"/>
                  <a:pt x="138" y="14"/>
                </a:cubicBezTo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14="http://schemas.microsoft.com/office/drawing/2010/main"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 p14">
  <p:cSld>
    <p:spTree>
      <p:nvGrpSpPr>
        <p:cNvPr id="3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图片 1"/>
          <p:cNvPicPr>
            <a:picLocks noChangeAspect="true"/>
          </p:cNvPicPr>
          <p:nvPr/>
        </p:nvPicPr>
        <p:blipFill rotWithShape="true">
          <a:blip r:embed="rId2"/>
          <a:srcRect l="6250" t="16625" b="15825"/>
          <a:stretch/>
        </p:blipFill>
        <p:spPr>
          <a:xfrm>
            <a:off x="0" y="-224972"/>
            <a:ext cx="9891060" cy="7152121"/>
          </a:xfrm>
          <a:prstGeom prst="rect">
            <a:avLst/>
          </a:prstGeom>
        </p:spPr>
      </p:pic>
      <p:pic>
        <p:nvPicPr>
          <p:cNvPr id="333" name="图片 19"/>
          <p:cNvPicPr>
            <a:picLocks noChangeAspect="true"/>
          </p:cNvPicPr>
          <p:nvPr/>
        </p:nvPicPr>
        <p:blipFill rotWithShape="true">
          <a:blip r:embed="rId3" cstate="print">
            <a:extLst>
              <a:ext uri="{BEBA8EAE-BF5A-486C-A8C5-ECC9F3942E4B}">
                <a14:imgProps>
                  <a14:imgLayer r:embed="rId4">
                    <a14:imgEffect>
                      <a14:backgroundRemoval t="3407" b="99725" l="0" r="99388">
                        <a14:foregroundMark x1="55753" y1="3407" x2="54774" y2="16758"/>
                        <a14:foregroundMark x1="82191" y1="22418" x2="68666" y2="25549"/>
                        <a14:foregroundMark x1="68666" y1="25549" x2="68666" y2="25549"/>
                        <a14:foregroundMark x1="86475" y1="63736" x2="97062" y2="63022"/>
                        <a14:foregroundMark x1="97062" y1="63022" x2="97430" y2="63022"/>
                        <a14:foregroundMark x1="27723" y1="94505" x2="39474" y2="93407"/>
                        <a14:foregroundMark x1="39474" y1="93407" x2="99204" y2="94835"/>
                        <a14:foregroundMark x1="49572" y1="99780" x2="31824" y2="99890"/>
                        <a14:foregroundMark x1="49633" y1="99780" x2="79988" y2="99780"/>
                        <a14:foregroundMark x1="79988" y1="99780" x2="99388" y2="99066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/>
            </a:extLst>
          </a:blip>
          <a:srcRect/>
          <a:stretch/>
        </p:blipFill>
        <p:spPr>
          <a:xfrm>
            <a:off x="6372058" y="77708"/>
            <a:ext cx="5819942" cy="6481133"/>
          </a:xfrm>
          <a:prstGeom prst="rect">
            <a:avLst/>
          </a:prstGeom>
        </p:spPr>
      </p:pic>
      <p:sp>
        <p:nvSpPr>
          <p:cNvPr id="334" name="文本框 25"/>
          <p:cNvSpPr txBox="true"/>
          <p:nvPr/>
        </p:nvSpPr>
        <p:spPr>
          <a:xfrm>
            <a:off x="1847949" y="2564387"/>
            <a:ext cx="1004010" cy="830997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en-US" altLang="zh-CN" sz="4800" dirty="false">
                <a:solidFill>
                  <a:srgbClr val="9E2824"/>
                </a:solidFill>
                <a:cs typeface="+mn-ea"/>
                <a:sym typeface="+mn-lt"/>
              </a:rPr>
              <a:t>03</a:t>
            </a:r>
            <a:endParaRPr lang="zh-CN" altLang="en-US" sz="4800" dirty="false">
              <a:solidFill>
                <a:srgbClr val="9E2824"/>
              </a:solidFill>
              <a:cs typeface="+mn-ea"/>
              <a:sym typeface="+mn-lt"/>
            </a:endParaRPr>
          </a:p>
        </p:txBody>
      </p:sp>
      <p:cxnSp>
        <p:nvCxnSpPr>
          <p:cNvPr id="335" name="直接连接符 26"/>
          <p:cNvCxnSpPr/>
          <p:nvPr/>
        </p:nvCxnSpPr>
        <p:spPr>
          <a:xfrm>
            <a:off x="2851959" y="2786130"/>
            <a:ext cx="0" cy="410548"/>
          </a:xfrm>
          <a:prstGeom prst="line">
            <a:avLst/>
          </a:prstGeom>
          <a:ln w="95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文本框 27"/>
          <p:cNvSpPr txBox="true"/>
          <p:nvPr/>
        </p:nvSpPr>
        <p:spPr>
          <a:xfrm>
            <a:off x="3011254" y="2687499"/>
            <a:ext cx="3454400" cy="5778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sz="32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功能模块设计</a:t>
            </a:r>
            <a:endParaRPr/>
          </a:p>
        </p:txBody>
      </p:sp>
      <p:sp>
        <p:nvSpPr>
          <p:cNvPr id="337" name="矩形 28"/>
          <p:cNvSpPr/>
          <p:nvPr/>
        </p:nvSpPr>
        <p:spPr>
          <a:xfrm>
            <a:off x="1933395" y="3490731"/>
            <a:ext cx="4146550" cy="2012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该系统分为四个模块：公共模块（面向用户注册）、患者模块（面向患者挂号）、医生模块（面向医生诊疗）、系统管理员模块（运营系统）</a:t>
            </a:r>
            <a:r>
              <a:rPr lang="en-US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  <a:p>
            <a:pPr algn="just" defTabSz="685800">
              <a:lnSpc>
                <a:spcPct val="120000"/>
              </a:lnSpc>
            </a:pPr>
            <a:endParaRPr lang="zh-CN">
              <a:solidFill>
                <a:srgbClr val="363636">
                  <a:alpha val="100000"/>
                </a:srgbClr>
              </a:solidFill>
              <a:latin typeface="Arial"/>
              <a:ea typeface="微软雅黑"/>
              <a:cs typeface="微软雅黑"/>
              <a:sym typeface="Arial"/>
            </a:endParaRPr>
          </a:p>
          <a:p>
            <a:pPr/>
            <a:endParaRPr lang="zh-CN">
              <a:solidFill>
                <a:srgbClr val="363636">
                  <a:alpha val="100000"/>
                </a:srgbClr>
              </a:solidFill>
              <a:latin typeface="Arial"/>
              <a:ea typeface="微软雅黑"/>
              <a:cs typeface="微软雅黑"/>
              <a:sym typeface="Arial"/>
            </a:endParaRPr>
          </a:p>
        </p:txBody>
      </p:sp>
      <p:pic>
        <p:nvPicPr>
          <p:cNvPr id="338" name="图片 24"/>
          <p:cNvPicPr>
            <a:picLocks noChangeAspect="true" noChangeArrowheads="true"/>
          </p:cNvPicPr>
          <p:nvPr/>
        </p:nvPicPr>
        <p:blipFill>
          <a:blip r:embed="rId5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2057171" y="1506290"/>
            <a:ext cx="2444306" cy="70469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  <p:sp>
        <p:nvSpPr>
          <p:cNvPr id="339" name="矩形 30"/>
          <p:cNvSpPr/>
          <p:nvPr/>
        </p:nvSpPr>
        <p:spPr>
          <a:xfrm>
            <a:off x="2057171" y="2358078"/>
            <a:ext cx="3035333" cy="80892"/>
          </a:xfrm>
          <a:prstGeom prst="rect">
            <a:avLst/>
          </a:prstGeom>
          <a:gradFill flip="none" rotWithShape="true">
            <a:gsLst>
              <a:gs pos="0">
                <a:srgbClr val="9E2824">
                  <a:alpha val="0"/>
                </a:srgbClr>
              </a:gs>
              <a:gs pos="100000">
                <a:srgbClr val="9E2824"/>
              </a:gs>
            </a:gsLst>
            <a:lin ang="108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0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6</a:t>
            </a:fld>
            <a:endParaRPr lang="zh-CN" altLang="en-US"/>
          </a:p>
        </p:txBody>
      </p:sp>
      <p:sp>
        <p:nvSpPr>
          <p:cNvPr id="341" name="灯片编号占位符 4"/>
          <p:cNvSpPr txBox="true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defPPr>
              <a:defRPr lang="zh-CN"/>
            </a:defPPr>
            <a:lvl1pPr marL="0" algn="r" defTabSz="914400" rtl="false" eaLnBrk="true" latinLnBrk="false" hangingPunct="true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1ECABFC2-7CCE-4972-BA47-D648AE696F88}" type="slidenum">
              <a:rPr lang="zh-CN" altLang="en-US" smtClean="false"/>
              <a:t>6</a:t>
            </a:fld>
            <a:endParaRPr lang="zh-CN" altLang="en-US"/>
          </a:p>
        </p:txBody>
      </p:sp>
      <p:sp>
        <p:nvSpPr>
          <p:cNvPr id="342" name="矩形 15"/>
          <p:cNvSpPr/>
          <p:nvPr/>
        </p:nvSpPr>
        <p:spPr>
          <a:xfrm>
            <a:off x="0" y="6131379"/>
            <a:ext cx="12192000" cy="795770"/>
          </a:xfrm>
          <a:prstGeom prst="rect">
            <a:avLst/>
          </a:prstGeom>
          <a:blipFill dpi="0" rotWithShape="true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343" name="文本框 16"/>
          <p:cNvSpPr txBox="true"/>
          <p:nvPr/>
        </p:nvSpPr>
        <p:spPr>
          <a:xfrm>
            <a:off x="9666485" y="6350949"/>
            <a:ext cx="2173090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海纳百川  有容乃大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3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文本框 3"/>
          <p:cNvSpPr txBox="true"/>
          <p:nvPr/>
        </p:nvSpPr>
        <p:spPr>
          <a:xfrm rot="0" flipH="false" flipV="false">
            <a:off x="1885729" y="349432"/>
            <a:ext cx="4422019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03-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功能模块设计</a:t>
            </a:r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公共模块</a:t>
            </a:r>
            <a:endParaRPr/>
          </a:p>
        </p:txBody>
      </p:sp>
      <p:grpSp>
        <p:nvGrpSpPr>
          <p:cNvPr id="346" name="组合 4"/>
          <p:cNvGrpSpPr/>
          <p:nvPr/>
        </p:nvGrpSpPr>
        <p:grpSpPr>
          <a:xfrm>
            <a:off x="0" y="2355850"/>
            <a:ext cx="12192000" cy="1713544"/>
            <a:chOff x="1407886" y="2946399"/>
            <a:chExt cx="3715657" cy="3224349"/>
          </a:xfrm>
          <a:blipFill dpi="0" rotWithShape="true">
            <a:blip r:embed="rId2"/>
            <a:srcRect/>
            <a:tile tx="0" ty="0" sx="100000" sy="100000" flip="none" algn="tl"/>
          </a:blipFill>
        </p:grpSpPr>
        <p:sp>
          <p:nvSpPr>
            <p:cNvPr id="347" name="矩形 5"/>
            <p:cNvSpPr/>
            <p:nvPr/>
          </p:nvSpPr>
          <p:spPr>
            <a:xfrm>
              <a:off x="1407886" y="2946399"/>
              <a:ext cx="3715657" cy="31786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 dirty="false">
                <a:cs typeface="+mn-ea"/>
                <a:sym typeface="+mn-lt"/>
              </a:endParaRPr>
            </a:p>
          </p:txBody>
        </p:sp>
        <p:sp>
          <p:nvSpPr>
            <p:cNvPr id="348" name="矩形 6"/>
            <p:cNvSpPr/>
            <p:nvPr/>
          </p:nvSpPr>
          <p:spPr>
            <a:xfrm>
              <a:off x="1407886" y="6125029"/>
              <a:ext cx="371565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9" name="矩形 23"/>
          <p:cNvSpPr/>
          <p:nvPr/>
        </p:nvSpPr>
        <p:spPr>
          <a:xfrm>
            <a:off x="4676774" y="4552337"/>
            <a:ext cx="2889250" cy="97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支持通过手机号验证码、邮箱验证等方式找回密码，保障账号安全性</a:t>
            </a:r>
            <a:r>
              <a:rPr lang="en-US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350" name="矩形 24"/>
          <p:cNvSpPr/>
          <p:nvPr/>
        </p:nvSpPr>
        <p:spPr>
          <a:xfrm>
            <a:off x="8615999" y="4552337"/>
            <a:ext cx="2520950" cy="97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管理员发布医院通知、号源调整、专家坐诊变更等公告，所有用户可查看</a:t>
            </a:r>
            <a:r>
              <a:rPr lang="en-US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351" name="矩形 22"/>
          <p:cNvSpPr/>
          <p:nvPr/>
        </p:nvSpPr>
        <p:spPr>
          <a:xfrm rot="0" flipH="false" flipV="false">
            <a:off x="982022" y="4343198"/>
            <a:ext cx="2527300" cy="184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患者：通过手机号</a:t>
            </a: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/ </a:t>
            </a: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身份证号注册，设置密码，登录后绑定个人身份信息；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微软雅黑"/>
              <a:cs typeface="+mn-cs"/>
            </a:endParaRPr>
          </a:p>
          <a:p>
            <a:pPr marL="0" lvl="0" algn="just" defTabSz="685800">
              <a:lnSpc>
                <a:spcPct val="12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微软雅黑"/>
                <a:cs typeface="+mn-cs"/>
              </a:defRPr>
            </a:pP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医生</a:t>
            </a: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 / </a:t>
            </a:r>
            <a:r>
              <a:rPr lang="zh-CN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管理员：由系统管理员统一创建，分配初始密码（首次登录需修改）</a:t>
            </a:r>
            <a:r>
              <a:rPr lang="en-US" sz="1600" b="false" i="false" u="none" strike="noStrike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352" name="图片占位符 1"/>
          <p:cNvSpPr>
            <a:spLocks noGrp="true"/>
          </p:cNvSpPr>
          <p:nvPr>
            <p:ph type="pic" sz="quarter" idx="10"/>
          </p:nvPr>
        </p:nvSpPr>
        <p:spPr/>
        <p:txBody>
          <a:bodyPr/>
          <a:p>
            <a:pPr/>
            <a:endParaRPr/>
          </a:p>
        </p:txBody>
      </p:sp>
      <p:sp>
        <p:nvSpPr>
          <p:cNvPr id="353" name="图片占位符 7"/>
          <p:cNvSpPr>
            <a:spLocks noGrp="true"/>
          </p:cNvSpPr>
          <p:nvPr>
            <p:ph type="pic" sz="quarter" idx="12"/>
          </p:nvPr>
        </p:nvSpPr>
        <p:spPr/>
        <p:txBody>
          <a:bodyPr/>
          <a:p>
            <a:pPr/>
            <a:endParaRPr/>
          </a:p>
        </p:txBody>
      </p:sp>
      <p:grpSp>
        <p:nvGrpSpPr>
          <p:cNvPr id="354" name="组合 14"/>
          <p:cNvGrpSpPr/>
          <p:nvPr/>
        </p:nvGrpSpPr>
        <p:grpSpPr>
          <a:xfrm>
            <a:off x="4676774" y="3724851"/>
            <a:ext cx="2771776" cy="618346"/>
            <a:chOff x="1320085" y="4194972"/>
            <a:chExt cx="2520001" cy="562179"/>
          </a:xfrm>
          <a:effectLst>
            <a:outerShdw blurRad="101600" dist="38100" dir="2700000" sx="102000" sy="102000" algn="tl" rotWithShape="false">
              <a:prstClr val="black">
                <a:alpha val="27000"/>
              </a:prstClr>
            </a:outerShdw>
          </a:effectLst>
        </p:grpSpPr>
        <p:sp>
          <p:nvSpPr>
            <p:cNvPr id="355" name="矩形 16"/>
            <p:cNvSpPr/>
            <p:nvPr/>
          </p:nvSpPr>
          <p:spPr>
            <a:xfrm>
              <a:off x="1320085" y="4194972"/>
              <a:ext cx="2520001" cy="562179"/>
            </a:xfrm>
            <a:prstGeom prst="rect">
              <a:avLst/>
            </a:prstGeom>
            <a:blipFill dpi="0" rotWithShape="true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6" name="文本框 17"/>
            <p:cNvSpPr txBox="true"/>
            <p:nvPr/>
          </p:nvSpPr>
          <p:spPr>
            <a:xfrm>
              <a:off x="1753855" y="4282142"/>
              <a:ext cx="1656907" cy="357938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ctr"/>
              <a:r>
                <a:rPr lang="zh-CN" sz="2000">
                  <a:solidFill>
                    <a:schemeClr val="bg1">
                      <a:alpha val="100000"/>
                    </a:schemeClr>
                  </a:solidFill>
                  <a:latin typeface="Arial"/>
                  <a:ea typeface="微软雅黑"/>
                  <a:cs typeface="微软雅黑"/>
                  <a:sym typeface="Arial"/>
                </a:rPr>
                <a:t>密码找回</a:t>
              </a:r>
              <a:endParaRPr/>
            </a:p>
          </p:txBody>
        </p:sp>
      </p:grpSp>
      <p:grpSp>
        <p:nvGrpSpPr>
          <p:cNvPr id="357" name="组合 18"/>
          <p:cNvGrpSpPr/>
          <p:nvPr/>
        </p:nvGrpSpPr>
        <p:grpSpPr>
          <a:xfrm>
            <a:off x="8615998" y="1493575"/>
            <a:ext cx="2520001" cy="2842254"/>
            <a:chOff x="1320085" y="1914897"/>
            <a:chExt cx="2520001" cy="2842254"/>
          </a:xfrm>
          <a:effectLst>
            <a:outerShdw blurRad="101600" dist="38100" dir="2700000" sx="102000" sy="102000" algn="tl" rotWithShape="false">
              <a:prstClr val="black">
                <a:alpha val="27000"/>
              </a:prstClr>
            </a:outerShdw>
          </a:effectLst>
        </p:grpSpPr>
        <p:pic>
          <p:nvPicPr>
            <p:cNvPr id="358" name="图片 19"/>
            <p:cNvPicPr>
              <a:picLocks noChangeAspect="true"/>
            </p:cNvPicPr>
            <p:nvPr/>
          </p:nvPicPr>
          <p:blipFill rotWithShape="true">
            <a:blip r:embed="rId4" cstate="print">
              <a:extLst>
                <a:ext uri="{28A0092B-C50C-407E-A947-70E740481C1C}"/>
              </a:extLst>
            </a:blip>
            <a:srcRect/>
            <a:stretch/>
          </p:blipFill>
          <p:spPr>
            <a:xfrm>
              <a:off x="1320085" y="1914897"/>
              <a:ext cx="2520000" cy="2514069"/>
            </a:xfrm>
            <a:prstGeom prst="rect">
              <a:avLst/>
            </a:prstGeom>
          </p:spPr>
        </p:pic>
        <p:sp>
          <p:nvSpPr>
            <p:cNvPr id="359" name="矩形 20"/>
            <p:cNvSpPr/>
            <p:nvPr/>
          </p:nvSpPr>
          <p:spPr>
            <a:xfrm>
              <a:off x="1320085" y="4194972"/>
              <a:ext cx="2520001" cy="562179"/>
            </a:xfrm>
            <a:prstGeom prst="rect">
              <a:avLst/>
            </a:prstGeom>
            <a:blipFill dpi="0" rotWithShape="true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0" name="文本框 21"/>
            <p:cNvSpPr txBox="true"/>
            <p:nvPr/>
          </p:nvSpPr>
          <p:spPr>
            <a:xfrm>
              <a:off x="1753855" y="4282142"/>
              <a:ext cx="1652461" cy="39370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ctr"/>
              <a:r>
                <a:rPr lang="zh-CN" sz="2000">
                  <a:solidFill>
                    <a:schemeClr val="bg1">
                      <a:alpha val="100000"/>
                    </a:schemeClr>
                  </a:solidFill>
                  <a:latin typeface="Arial"/>
                  <a:ea typeface="微软雅黑"/>
                  <a:cs typeface="微软雅黑"/>
                  <a:sym typeface="Arial"/>
                </a:rPr>
                <a:t>系统公告</a:t>
              </a:r>
              <a:endParaRPr/>
            </a:p>
          </p:txBody>
        </p:sp>
      </p:grpSp>
      <p:grpSp>
        <p:nvGrpSpPr>
          <p:cNvPr id="361" name="组合 26"/>
          <p:cNvGrpSpPr/>
          <p:nvPr/>
        </p:nvGrpSpPr>
        <p:grpSpPr>
          <a:xfrm>
            <a:off x="989322" y="1500943"/>
            <a:ext cx="2520001" cy="2842254"/>
            <a:chOff x="817674" y="1949240"/>
            <a:chExt cx="2520001" cy="2842254"/>
          </a:xfrm>
        </p:grpSpPr>
        <p:grpSp>
          <p:nvGrpSpPr>
            <p:cNvPr id="362" name="组合 13"/>
            <p:cNvGrpSpPr/>
            <p:nvPr/>
          </p:nvGrpSpPr>
          <p:grpSpPr>
            <a:xfrm>
              <a:off x="817674" y="1949240"/>
              <a:ext cx="2520001" cy="2842254"/>
              <a:chOff x="1320085" y="1914897"/>
              <a:chExt cx="2520001" cy="2842254"/>
            </a:xfrm>
            <a:effectLst>
              <a:outerShdw blurRad="101600" dist="38100" dir="2700000" sx="102000" sy="102000" algn="tl" rotWithShape="false">
                <a:prstClr val="black">
                  <a:alpha val="27000"/>
                </a:prstClr>
              </a:outerShdw>
            </a:effectLst>
          </p:grpSpPr>
          <p:pic>
            <p:nvPicPr>
              <p:cNvPr id="363" name="图片 10"/>
              <p:cNvPicPr>
                <a:picLocks noChangeAspect="true"/>
              </p:cNvPicPr>
              <p:nvPr/>
            </p:nvPicPr>
            <p:blipFill rotWithShape="true">
              <a:blip r:embed="rId4" cstate="print">
                <a:extLst>
                  <a:ext uri="{28A0092B-C50C-407E-A947-70E740481C1C}"/>
                </a:extLst>
              </a:blip>
              <a:srcRect/>
              <a:stretch/>
            </p:blipFill>
            <p:spPr>
              <a:xfrm>
                <a:off x="1320085" y="1914897"/>
                <a:ext cx="2520000" cy="2514069"/>
              </a:xfrm>
              <a:prstGeom prst="rect">
                <a:avLst/>
              </a:prstGeom>
            </p:spPr>
          </p:pic>
          <p:sp>
            <p:nvSpPr>
              <p:cNvPr id="364" name="矩形 11"/>
              <p:cNvSpPr/>
              <p:nvPr/>
            </p:nvSpPr>
            <p:spPr>
              <a:xfrm>
                <a:off x="1320085" y="4194972"/>
                <a:ext cx="2520001" cy="562179"/>
              </a:xfrm>
              <a:prstGeom prst="rect">
                <a:avLst/>
              </a:prstGeom>
              <a:blipFill dpi="0" rotWithShape="true">
                <a:blip r:embed="rId3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false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65" name="文本框 25"/>
            <p:cNvSpPr txBox="true"/>
            <p:nvPr/>
          </p:nvSpPr>
          <p:spPr>
            <a:xfrm>
              <a:off x="1251443" y="4316485"/>
              <a:ext cx="1652461" cy="393699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ctr"/>
              <a:r>
                <a:rPr lang="zh-CN" sz="2000">
                  <a:solidFill>
                    <a:schemeClr val="bg1">
                      <a:alpha val="100000"/>
                    </a:schemeClr>
                  </a:solidFill>
                  <a:latin typeface="Arial"/>
                  <a:ea typeface="微软雅黑"/>
                  <a:cs typeface="微软雅黑"/>
                  <a:sym typeface="Arial"/>
                </a:rPr>
                <a:t>用户登录</a:t>
              </a:r>
              <a:r>
                <a:rPr lang="en-US" sz="2000">
                  <a:solidFill>
                    <a:schemeClr val="bg1">
                      <a:alpha val="100000"/>
                    </a:schemeClr>
                  </a:solidFill>
                  <a:latin typeface="Arial"/>
                  <a:ea typeface="微软雅黑"/>
                  <a:cs typeface="微软雅黑"/>
                  <a:sym typeface="Arial"/>
                </a:rPr>
                <a:t>/</a:t>
              </a:r>
              <a:r>
                <a:rPr lang="zh-CN" sz="2000">
                  <a:solidFill>
                    <a:schemeClr val="bg1">
                      <a:alpha val="100000"/>
                    </a:schemeClr>
                  </a:solidFill>
                  <a:latin typeface="Arial"/>
                  <a:ea typeface="微软雅黑"/>
                  <a:cs typeface="微软雅黑"/>
                  <a:sym typeface="Arial"/>
                </a:rPr>
                <a:t>注册</a:t>
              </a:r>
              <a:endParaRPr/>
            </a:p>
          </p:txBody>
        </p:sp>
      </p:grpSp>
      <p:pic>
        <p:nvPicPr>
          <p:cNvPr id="366" name=""/>
          <p:cNvPicPr>
            <a:picLocks noChangeAspect="true"/>
          </p:cNvPicPr>
          <p:nvPr>
            <p:ph type="pic" idx="11"/>
          </p:nvPr>
        </p:nvPicPr>
        <p:blipFill>
          <a:blip r:embed="rId5"/>
          <a:srcRect l="13237" t="0" r="13237" b="0"/>
          <a:stretch>
            <a:fillRect/>
          </a:stretch>
        </p:blipFill>
        <p:spPr>
          <a:xfrm rot="0">
            <a:off x="4676775" y="1217613"/>
            <a:ext cx="2771775" cy="2630487"/>
          </a:xfrm>
        </p:spPr>
      </p:pic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3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矩形 40"/>
          <p:cNvSpPr/>
          <p:nvPr/>
        </p:nvSpPr>
        <p:spPr>
          <a:xfrm>
            <a:off x="0" y="2132632"/>
            <a:ext cx="12192000" cy="647164"/>
          </a:xfrm>
          <a:prstGeom prst="rect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 dirty="false">
              <a:cs typeface="+mn-ea"/>
              <a:sym typeface="+mn-lt"/>
            </a:endParaRPr>
          </a:p>
        </p:txBody>
      </p:sp>
      <p:sp>
        <p:nvSpPr>
          <p:cNvPr id="369" name="矩形 41"/>
          <p:cNvSpPr/>
          <p:nvPr/>
        </p:nvSpPr>
        <p:spPr>
          <a:xfrm>
            <a:off x="0" y="2779797"/>
            <a:ext cx="12192000" cy="9308"/>
          </a:xfrm>
          <a:prstGeom prst="rect">
            <a:avLst/>
          </a:prstGeom>
          <a:blipFill dpi="0" rotWithShape="true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0" name="文本框 3"/>
          <p:cNvSpPr txBox="true"/>
          <p:nvPr/>
        </p:nvSpPr>
        <p:spPr>
          <a:xfrm rot="0" flipH="false" flipV="false">
            <a:off x="1885729" y="349432"/>
            <a:ext cx="4508500" cy="520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03-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功能模块设计</a:t>
            </a:r>
            <a:r>
              <a:rPr lang="en-US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-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患者</a:t>
            </a:r>
            <a:r>
              <a:rPr lang="zh-CN" sz="28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模块</a:t>
            </a:r>
            <a:endParaRPr/>
          </a:p>
        </p:txBody>
      </p:sp>
      <p:sp>
        <p:nvSpPr>
          <p:cNvPr id="371" name="矩形 22"/>
          <p:cNvSpPr/>
          <p:nvPr/>
        </p:nvSpPr>
        <p:spPr>
          <a:xfrm>
            <a:off x="569254" y="4343101"/>
            <a:ext cx="2463800" cy="15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科室查询（查看科室简介）、医生查询（查看医生擅长领域、坐诊时间等）、号源预约、挂号取消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372" name="文本框 25"/>
          <p:cNvSpPr txBox="true"/>
          <p:nvPr/>
        </p:nvSpPr>
        <p:spPr>
          <a:xfrm>
            <a:off x="777471" y="3603956"/>
            <a:ext cx="2006600" cy="393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zh-CN" sz="20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挂号操作</a:t>
            </a:r>
            <a:endParaRPr/>
          </a:p>
        </p:txBody>
      </p:sp>
      <p:cxnSp>
        <p:nvCxnSpPr>
          <p:cNvPr id="373" name="直接连接符 27"/>
          <p:cNvCxnSpPr/>
          <p:nvPr/>
        </p:nvCxnSpPr>
        <p:spPr>
          <a:xfrm>
            <a:off x="897145" y="4087803"/>
            <a:ext cx="1763789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等腰三角形 2"/>
          <p:cNvSpPr/>
          <p:nvPr/>
        </p:nvSpPr>
        <p:spPr>
          <a:xfrm flipV="true">
            <a:off x="1750464" y="4087802"/>
            <a:ext cx="57150" cy="83731"/>
          </a:xfrm>
          <a:prstGeom prst="triangle">
            <a:avLst/>
          </a:prstGeom>
          <a:solidFill>
            <a:srgbClr val="9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5" name="矩形 13"/>
          <p:cNvSpPr/>
          <p:nvPr/>
        </p:nvSpPr>
        <p:spPr>
          <a:xfrm>
            <a:off x="3419682" y="4343101"/>
            <a:ext cx="2457450" cy="15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查看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/</a:t>
            </a: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修改个人基本信息（联系方式等，身份证号等关键信息不可修改）；绑定医保电子凭证，支持医保支付挂号费用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376" name="文本框 15"/>
          <p:cNvSpPr txBox="true"/>
          <p:nvPr/>
        </p:nvSpPr>
        <p:spPr>
          <a:xfrm>
            <a:off x="3624724" y="3603956"/>
            <a:ext cx="2006600" cy="393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zh-CN" sz="20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个人信息管理</a:t>
            </a:r>
            <a:endParaRPr/>
          </a:p>
        </p:txBody>
      </p:sp>
      <p:sp>
        <p:nvSpPr>
          <p:cNvPr id="377" name="图片占位符 1"/>
          <p:cNvSpPr>
            <a:spLocks noGrp="true"/>
          </p:cNvSpPr>
          <p:nvPr>
            <p:ph type="pic" sz="quarter" idx="10"/>
          </p:nvPr>
        </p:nvSpPr>
        <p:spPr>
          <a:xfrm>
            <a:off x="897146" y="1487684"/>
            <a:ext cx="1763789" cy="1746874"/>
          </a:xfrm>
        </p:spPr>
        <p:txBody>
          <a:bodyPr/>
          <a:p>
            <a:pPr/>
            <a:endParaRPr/>
          </a:p>
        </p:txBody>
      </p:sp>
      <p:cxnSp>
        <p:nvCxnSpPr>
          <p:cNvPr id="378" name="直接连接符 16"/>
          <p:cNvCxnSpPr/>
          <p:nvPr/>
        </p:nvCxnSpPr>
        <p:spPr>
          <a:xfrm>
            <a:off x="3744398" y="4087803"/>
            <a:ext cx="1763789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等腰三角形 17"/>
          <p:cNvSpPr/>
          <p:nvPr/>
        </p:nvSpPr>
        <p:spPr>
          <a:xfrm flipV="true">
            <a:off x="4597717" y="4087802"/>
            <a:ext cx="57150" cy="83731"/>
          </a:xfrm>
          <a:prstGeom prst="triangle">
            <a:avLst/>
          </a:prstGeom>
          <a:solidFill>
            <a:srgbClr val="9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0" name="矩形 21"/>
          <p:cNvSpPr/>
          <p:nvPr/>
        </p:nvSpPr>
        <p:spPr>
          <a:xfrm>
            <a:off x="6270110" y="4343101"/>
            <a:ext cx="2451100" cy="97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按时间范围查询历史挂号记录，查看挂号状态；查看就诊详情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381" name="文本框 24"/>
          <p:cNvSpPr txBox="true"/>
          <p:nvPr/>
        </p:nvSpPr>
        <p:spPr>
          <a:xfrm>
            <a:off x="6471977" y="3603956"/>
            <a:ext cx="2006600" cy="393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zh-CN" sz="20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挂号记录查询</a:t>
            </a:r>
            <a:endParaRPr/>
          </a:p>
        </p:txBody>
      </p:sp>
      <p:cxnSp>
        <p:nvCxnSpPr>
          <p:cNvPr id="382" name="直接连接符 26"/>
          <p:cNvCxnSpPr/>
          <p:nvPr/>
        </p:nvCxnSpPr>
        <p:spPr>
          <a:xfrm>
            <a:off x="6591651" y="4087803"/>
            <a:ext cx="1763789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等腰三角形 28"/>
          <p:cNvSpPr/>
          <p:nvPr/>
        </p:nvSpPr>
        <p:spPr>
          <a:xfrm flipV="true">
            <a:off x="7444970" y="4087802"/>
            <a:ext cx="57150" cy="83731"/>
          </a:xfrm>
          <a:prstGeom prst="triangle">
            <a:avLst/>
          </a:prstGeom>
          <a:solidFill>
            <a:srgbClr val="9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4" name="矩形 32"/>
          <p:cNvSpPr/>
          <p:nvPr/>
        </p:nvSpPr>
        <p:spPr>
          <a:xfrm>
            <a:off x="9117362" y="4343101"/>
            <a:ext cx="2451100" cy="97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查询挂号费用明细，查看支付状态，支持在线支付</a:t>
            </a:r>
            <a:r>
              <a:rPr lang="en-US" sz="1600">
                <a:solidFill>
                  <a:srgbClr val="363636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.</a:t>
            </a:r>
            <a:endParaRPr/>
          </a:p>
        </p:txBody>
      </p:sp>
      <p:sp>
        <p:nvSpPr>
          <p:cNvPr id="385" name="文本框 34"/>
          <p:cNvSpPr txBox="true"/>
          <p:nvPr/>
        </p:nvSpPr>
        <p:spPr>
          <a:xfrm>
            <a:off x="9319229" y="3603956"/>
            <a:ext cx="2006600" cy="393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zh-CN" sz="2000">
                <a:solidFill>
                  <a:srgbClr val="9E2824">
                    <a:alpha val="100000"/>
                  </a:srgbClr>
                </a:solidFill>
                <a:latin typeface="Arial"/>
                <a:ea typeface="微软雅黑"/>
                <a:cs typeface="微软雅黑"/>
                <a:sym typeface="Arial"/>
              </a:rPr>
              <a:t>费用查询</a:t>
            </a:r>
            <a:endParaRPr/>
          </a:p>
        </p:txBody>
      </p:sp>
      <p:cxnSp>
        <p:nvCxnSpPr>
          <p:cNvPr id="386" name="直接连接符 35"/>
          <p:cNvCxnSpPr/>
          <p:nvPr/>
        </p:nvCxnSpPr>
        <p:spPr>
          <a:xfrm>
            <a:off x="9438903" y="4087803"/>
            <a:ext cx="1763789" cy="0"/>
          </a:xfrm>
          <a:prstGeom prst="line">
            <a:avLst/>
          </a:prstGeom>
          <a:ln w="22225"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等腰三角形 36"/>
          <p:cNvSpPr/>
          <p:nvPr/>
        </p:nvSpPr>
        <p:spPr>
          <a:xfrm flipV="true">
            <a:off x="10292222" y="4087802"/>
            <a:ext cx="57150" cy="83731"/>
          </a:xfrm>
          <a:prstGeom prst="triangle">
            <a:avLst/>
          </a:prstGeom>
          <a:solidFill>
            <a:srgbClr val="9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8" name="图片占位符 4"/>
          <p:cNvSpPr>
            <a:spLocks noGrp="true"/>
          </p:cNvSpPr>
          <p:nvPr>
            <p:ph type="pic" sz="quarter" idx="11"/>
          </p:nvPr>
        </p:nvSpPr>
        <p:spPr>
          <a:xfrm>
            <a:off x="3744397" y="1487683"/>
            <a:ext cx="1763789" cy="1746874"/>
          </a:xfrm>
        </p:spPr>
        <p:txBody>
          <a:bodyPr/>
          <a:p>
            <a:pPr/>
            <a:endParaRPr/>
          </a:p>
        </p:txBody>
      </p:sp>
      <p:sp>
        <p:nvSpPr>
          <p:cNvPr id="389" name="图片占位符 5"/>
          <p:cNvSpPr>
            <a:spLocks noGrp="true"/>
          </p:cNvSpPr>
          <p:nvPr>
            <p:ph type="pic" sz="quarter" idx="12"/>
          </p:nvPr>
        </p:nvSpPr>
        <p:spPr>
          <a:xfrm>
            <a:off x="6591652" y="1487683"/>
            <a:ext cx="1763789" cy="1746874"/>
          </a:xfrm>
        </p:spPr>
        <p:txBody>
          <a:bodyPr/>
          <a:p>
            <a:pPr/>
            <a:endParaRPr/>
          </a:p>
        </p:txBody>
      </p:sp>
      <p:sp>
        <p:nvSpPr>
          <p:cNvPr id="390" name="图片占位符 6"/>
          <p:cNvSpPr>
            <a:spLocks noGrp="true"/>
          </p:cNvSpPr>
          <p:nvPr>
            <p:ph type="pic" sz="quarter" idx="13"/>
          </p:nvPr>
        </p:nvSpPr>
        <p:spPr>
          <a:xfrm>
            <a:off x="9438902" y="1487683"/>
            <a:ext cx="1763789" cy="1746874"/>
          </a:xfrm>
        </p:spPr>
        <p:txBody>
          <a:bodyPr/>
          <a:p>
            <a:pPr/>
            <a:endParaRPr/>
          </a:p>
        </p:txBody>
      </p:sp>
      <p:sp>
        <p:nvSpPr>
          <p:cNvPr id="391" name="椭圆 11"/>
          <p:cNvSpPr/>
          <p:nvPr/>
        </p:nvSpPr>
        <p:spPr>
          <a:xfrm>
            <a:off x="797418" y="1400959"/>
            <a:ext cx="1963242" cy="1944414"/>
          </a:xfrm>
          <a:prstGeom prst="ellipse">
            <a:avLst/>
          </a:prstGeom>
          <a:blipFill dpi="0" rotWithShape="true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92" name="图片 10"/>
          <p:cNvPicPr>
            <a:picLocks noChangeAspect="true"/>
          </p:cNvPicPr>
          <p:nvPr/>
        </p:nvPicPr>
        <p:blipFill rotWithShape="true">
          <a:blip r:embed="rId4" cstate="print">
            <a:extLst>
              <a:ext uri="{28A0092B-C50C-407E-A947-70E740481C1C}"/>
            </a:extLst>
          </a:blip>
          <a:srcRect/>
          <a:stretch/>
        </p:blipFill>
        <p:spPr>
          <a:xfrm>
            <a:off x="897146" y="1499729"/>
            <a:ext cx="1763789" cy="1746874"/>
          </a:xfrm>
          <a:prstGeom prst="ellipse">
            <a:avLst/>
          </a:prstGeo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</p:pic>
      <p:grpSp>
        <p:nvGrpSpPr>
          <p:cNvPr id="393" name="组合 14"/>
          <p:cNvGrpSpPr/>
          <p:nvPr/>
        </p:nvGrpSpPr>
        <p:grpSpPr>
          <a:xfrm>
            <a:off x="3644671" y="1400959"/>
            <a:ext cx="1963242" cy="1944414"/>
            <a:chOff x="784788" y="1375086"/>
            <a:chExt cx="2527207" cy="2502970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grpSpPr>
        <p:sp>
          <p:nvSpPr>
            <p:cNvPr id="394" name="椭圆 18"/>
            <p:cNvSpPr/>
            <p:nvPr/>
          </p:nvSpPr>
          <p:spPr>
            <a:xfrm>
              <a:off x="784788" y="1375086"/>
              <a:ext cx="2527207" cy="2502970"/>
            </a:xfrm>
            <a:prstGeom prst="ellipse">
              <a:avLst/>
            </a:prstGeom>
            <a:blipFill dpi="0" rotWithShape="true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95" name="图片 19"/>
            <p:cNvPicPr>
              <a:picLocks noChangeAspect="true"/>
            </p:cNvPicPr>
            <p:nvPr/>
          </p:nvPicPr>
          <p:blipFill rotWithShape="true">
            <a:blip r:embed="rId4" cstate="print">
              <a:extLst>
                <a:ext uri="{28A0092B-C50C-407E-A947-70E740481C1C}"/>
              </a:extLst>
            </a:blip>
            <a:srcRect/>
            <a:stretch/>
          </p:blipFill>
          <p:spPr>
            <a:xfrm>
              <a:off x="913164" y="1502229"/>
              <a:ext cx="2270459" cy="2248684"/>
            </a:xfrm>
            <a:prstGeom prst="ellipse">
              <a:avLst/>
            </a:prstGeom>
            <a:effectLst>
              <a:outerShdw blurRad="50800" dist="38100" dir="2700000" algn="tl" rotWithShape="false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96" name="组合 23"/>
          <p:cNvGrpSpPr/>
          <p:nvPr/>
        </p:nvGrpSpPr>
        <p:grpSpPr>
          <a:xfrm>
            <a:off x="6491924" y="1400959"/>
            <a:ext cx="1963242" cy="1944414"/>
            <a:chOff x="784788" y="1375086"/>
            <a:chExt cx="2527207" cy="2502970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grpSpPr>
        <p:sp>
          <p:nvSpPr>
            <p:cNvPr id="397" name="椭圆 29"/>
            <p:cNvSpPr/>
            <p:nvPr/>
          </p:nvSpPr>
          <p:spPr>
            <a:xfrm>
              <a:off x="784788" y="1375086"/>
              <a:ext cx="2527207" cy="2502970"/>
            </a:xfrm>
            <a:prstGeom prst="ellipse">
              <a:avLst/>
            </a:prstGeom>
            <a:blipFill dpi="0" rotWithShape="true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98" name="图片 30"/>
            <p:cNvPicPr>
              <a:picLocks noChangeAspect="true"/>
            </p:cNvPicPr>
            <p:nvPr/>
          </p:nvPicPr>
          <p:blipFill rotWithShape="true">
            <a:blip r:embed="rId4" cstate="print">
              <a:extLst>
                <a:ext uri="{28A0092B-C50C-407E-A947-70E740481C1C}"/>
              </a:extLst>
            </a:blip>
            <a:srcRect/>
            <a:stretch/>
          </p:blipFill>
          <p:spPr>
            <a:xfrm>
              <a:off x="913164" y="1502229"/>
              <a:ext cx="2270459" cy="2248684"/>
            </a:xfrm>
            <a:prstGeom prst="ellipse">
              <a:avLst/>
            </a:prstGeom>
            <a:effectLst>
              <a:outerShdw blurRad="50800" dist="38100" dir="2700000" algn="tl" rotWithShape="false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99" name="组合 33"/>
          <p:cNvGrpSpPr/>
          <p:nvPr/>
        </p:nvGrpSpPr>
        <p:grpSpPr>
          <a:xfrm>
            <a:off x="9339176" y="1400959"/>
            <a:ext cx="1963242" cy="1944414"/>
            <a:chOff x="784788" y="1375086"/>
            <a:chExt cx="2527207" cy="2502970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grpSpPr>
        <p:sp>
          <p:nvSpPr>
            <p:cNvPr id="400" name="椭圆 37"/>
            <p:cNvSpPr/>
            <p:nvPr/>
          </p:nvSpPr>
          <p:spPr>
            <a:xfrm>
              <a:off x="784788" y="1375086"/>
              <a:ext cx="2527207" cy="2502970"/>
            </a:xfrm>
            <a:prstGeom prst="ellipse">
              <a:avLst/>
            </a:prstGeom>
            <a:blipFill dpi="0" rotWithShape="true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401" name="图片 38"/>
            <p:cNvPicPr>
              <a:picLocks noChangeAspect="true"/>
            </p:cNvPicPr>
            <p:nvPr/>
          </p:nvPicPr>
          <p:blipFill rotWithShape="true">
            <a:blip r:embed="rId4" cstate="print">
              <a:extLst>
                <a:ext uri="{28A0092B-C50C-407E-A947-70E740481C1C}"/>
              </a:extLst>
            </a:blip>
            <a:srcRect/>
            <a:stretch/>
          </p:blipFill>
          <p:spPr>
            <a:xfrm>
              <a:off x="913164" y="1502229"/>
              <a:ext cx="2270459" cy="2248684"/>
            </a:xfrm>
            <a:prstGeom prst="ellipse">
              <a:avLst/>
            </a:prstGeom>
            <a:effectLst>
              <a:outerShdw blurRad="50800" dist="38100" dir="2700000" algn="tl" rotWithShape="false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1plohzk">
      <a:majorFont>
        <a:latin typeface="" panose="020F0302020204030204"/>
        <a:ea typeface="微软雅黑"/>
        <a:cs typeface=""/>
      </a:majorFont>
      <a:minorFont>
        <a:latin typeface="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2025-12-21T17:35:53Z</dcterms:created>
  <dcterms:modified xsi:type="dcterms:W3CDTF">2025-12-21T17:35:53Z</dcterms:modified>
</cp:coreProperties>
</file>